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4" r:id="rId3"/>
    <p:sldId id="279" r:id="rId4"/>
    <p:sldId id="257" r:id="rId5"/>
    <p:sldId id="275" r:id="rId6"/>
    <p:sldId id="258" r:id="rId7"/>
    <p:sldId id="277" r:id="rId8"/>
    <p:sldId id="266" r:id="rId9"/>
    <p:sldId id="270" r:id="rId10"/>
    <p:sldId id="259" r:id="rId11"/>
    <p:sldId id="260" r:id="rId12"/>
    <p:sldId id="261" r:id="rId13"/>
    <p:sldId id="262" r:id="rId14"/>
    <p:sldId id="267" r:id="rId15"/>
    <p:sldId id="271" r:id="rId16"/>
    <p:sldId id="272" r:id="rId17"/>
    <p:sldId id="273" r:id="rId18"/>
    <p:sldId id="268" r:id="rId19"/>
    <p:sldId id="263" r:id="rId20"/>
    <p:sldId id="264" r:id="rId21"/>
    <p:sldId id="269"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DD978D-5F81-4073-99C7-2B0950D0B64E}" v="3" dt="2020-01-30T15:32:19.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84889" autoAdjust="0"/>
  </p:normalViewPr>
  <p:slideViewPr>
    <p:cSldViewPr snapToGrid="0">
      <p:cViewPr varScale="1">
        <p:scale>
          <a:sx n="93" d="100"/>
          <a:sy n="93" d="100"/>
        </p:scale>
        <p:origin x="40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32B9E-B2AC-497F-8121-FB90A342B72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1FD891C-0CDE-46E8-AFEC-C4962D2A0F60}">
      <dgm:prSet/>
      <dgm:spPr/>
      <dgm:t>
        <a:bodyPr/>
        <a:lstStyle/>
        <a:p>
          <a:pPr>
            <a:lnSpc>
              <a:spcPct val="100000"/>
            </a:lnSpc>
          </a:pPr>
          <a:r>
            <a:rPr lang="en-US"/>
            <a:t>Introduction</a:t>
          </a:r>
        </a:p>
      </dgm:t>
    </dgm:pt>
    <dgm:pt modelId="{6052D7E6-2553-40BA-85B4-1540AAEC19A1}" type="parTrans" cxnId="{CFD9D8AD-5EC8-40D7-82E6-E0D12F5C0F9A}">
      <dgm:prSet/>
      <dgm:spPr/>
      <dgm:t>
        <a:bodyPr/>
        <a:lstStyle/>
        <a:p>
          <a:endParaRPr lang="en-US"/>
        </a:p>
      </dgm:t>
    </dgm:pt>
    <dgm:pt modelId="{5796BA70-A055-4640-B37E-133727AEB9F8}" type="sibTrans" cxnId="{CFD9D8AD-5EC8-40D7-82E6-E0D12F5C0F9A}">
      <dgm:prSet/>
      <dgm:spPr/>
      <dgm:t>
        <a:bodyPr/>
        <a:lstStyle/>
        <a:p>
          <a:endParaRPr lang="en-US"/>
        </a:p>
      </dgm:t>
    </dgm:pt>
    <dgm:pt modelId="{26A63652-2952-4D1F-824D-1B75689E11C5}">
      <dgm:prSet/>
      <dgm:spPr/>
      <dgm:t>
        <a:bodyPr/>
        <a:lstStyle/>
        <a:p>
          <a:pPr>
            <a:lnSpc>
              <a:spcPct val="100000"/>
            </a:lnSpc>
          </a:pPr>
          <a:r>
            <a:rPr lang="en-US"/>
            <a:t>Background</a:t>
          </a:r>
        </a:p>
      </dgm:t>
    </dgm:pt>
    <dgm:pt modelId="{3B5F3FA2-BA84-41A2-A798-91CD486B57D7}" type="parTrans" cxnId="{E881AFA5-74A5-402B-9E6B-BF8B8ED19221}">
      <dgm:prSet/>
      <dgm:spPr/>
      <dgm:t>
        <a:bodyPr/>
        <a:lstStyle/>
        <a:p>
          <a:endParaRPr lang="en-US"/>
        </a:p>
      </dgm:t>
    </dgm:pt>
    <dgm:pt modelId="{5C6724C6-FCAC-497F-B707-65DC3E11C001}" type="sibTrans" cxnId="{E881AFA5-74A5-402B-9E6B-BF8B8ED19221}">
      <dgm:prSet/>
      <dgm:spPr/>
      <dgm:t>
        <a:bodyPr/>
        <a:lstStyle/>
        <a:p>
          <a:endParaRPr lang="en-US"/>
        </a:p>
      </dgm:t>
    </dgm:pt>
    <dgm:pt modelId="{140DD415-251D-44E8-9601-146167E59662}">
      <dgm:prSet custT="1"/>
      <dgm:spPr/>
      <dgm:t>
        <a:bodyPr/>
        <a:lstStyle/>
        <a:p>
          <a:pPr>
            <a:lnSpc>
              <a:spcPct val="100000"/>
            </a:lnSpc>
          </a:pPr>
          <a:r>
            <a:rPr lang="en-US" sz="1100"/>
            <a:t>Yigo-Tumon Aquifer Basin</a:t>
          </a:r>
        </a:p>
      </dgm:t>
    </dgm:pt>
    <dgm:pt modelId="{8A130441-9EF8-4B15-A627-4793242C0F3D}" type="parTrans" cxnId="{7772DAD5-7CB6-4DFC-AC81-5FB25D008BBD}">
      <dgm:prSet/>
      <dgm:spPr/>
      <dgm:t>
        <a:bodyPr/>
        <a:lstStyle/>
        <a:p>
          <a:endParaRPr lang="en-US"/>
        </a:p>
      </dgm:t>
    </dgm:pt>
    <dgm:pt modelId="{5E8FEDDA-6C5E-4999-9FED-8FCD49DFD2FB}" type="sibTrans" cxnId="{7772DAD5-7CB6-4DFC-AC81-5FB25D008BBD}">
      <dgm:prSet/>
      <dgm:spPr/>
      <dgm:t>
        <a:bodyPr/>
        <a:lstStyle/>
        <a:p>
          <a:endParaRPr lang="en-US"/>
        </a:p>
      </dgm:t>
    </dgm:pt>
    <dgm:pt modelId="{8FE11DC4-FE4F-4BCC-AC41-6ED03439544D}">
      <dgm:prSet custT="1"/>
      <dgm:spPr/>
      <dgm:t>
        <a:bodyPr/>
        <a:lstStyle/>
        <a:p>
          <a:pPr>
            <a:lnSpc>
              <a:spcPct val="100000"/>
            </a:lnSpc>
          </a:pPr>
          <a:r>
            <a:rPr lang="en-US" sz="1100" dirty="0"/>
            <a:t>Geology, Hydrology, Hydrogeology</a:t>
          </a:r>
        </a:p>
      </dgm:t>
    </dgm:pt>
    <dgm:pt modelId="{9266E435-D98F-43C7-A09C-EFC29E23D440}" type="parTrans" cxnId="{EE63D0E5-87D6-49FC-ADF0-F398E0D4D3E5}">
      <dgm:prSet/>
      <dgm:spPr/>
      <dgm:t>
        <a:bodyPr/>
        <a:lstStyle/>
        <a:p>
          <a:endParaRPr lang="en-US"/>
        </a:p>
      </dgm:t>
    </dgm:pt>
    <dgm:pt modelId="{E09DA207-D17A-4449-BE8B-4082F2F8D201}" type="sibTrans" cxnId="{EE63D0E5-87D6-49FC-ADF0-F398E0D4D3E5}">
      <dgm:prSet/>
      <dgm:spPr/>
      <dgm:t>
        <a:bodyPr/>
        <a:lstStyle/>
        <a:p>
          <a:endParaRPr lang="en-US"/>
        </a:p>
      </dgm:t>
    </dgm:pt>
    <dgm:pt modelId="{BD7E10A9-AD30-47F5-8035-708E33D77C4F}">
      <dgm:prSet custT="1"/>
      <dgm:spPr/>
      <dgm:t>
        <a:bodyPr/>
        <a:lstStyle/>
        <a:p>
          <a:pPr>
            <a:lnSpc>
              <a:spcPct val="100000"/>
            </a:lnSpc>
          </a:pPr>
          <a:r>
            <a:rPr lang="en-US" sz="1100" dirty="0"/>
            <a:t>Freshwater Lens Dynamics</a:t>
          </a:r>
        </a:p>
      </dgm:t>
    </dgm:pt>
    <dgm:pt modelId="{F5E2F444-2843-4742-87FB-28FC2DE9AC32}" type="parTrans" cxnId="{4AB9041F-66F6-4311-AE1B-CC303A0BC288}">
      <dgm:prSet/>
      <dgm:spPr/>
      <dgm:t>
        <a:bodyPr/>
        <a:lstStyle/>
        <a:p>
          <a:endParaRPr lang="en-US"/>
        </a:p>
      </dgm:t>
    </dgm:pt>
    <dgm:pt modelId="{619EA663-0192-465E-9050-4DCB84631063}" type="sibTrans" cxnId="{4AB9041F-66F6-4311-AE1B-CC303A0BC288}">
      <dgm:prSet/>
      <dgm:spPr/>
      <dgm:t>
        <a:bodyPr/>
        <a:lstStyle/>
        <a:p>
          <a:endParaRPr lang="en-US"/>
        </a:p>
      </dgm:t>
    </dgm:pt>
    <dgm:pt modelId="{F58C5137-73F8-48D8-948C-E02EDC46F51F}">
      <dgm:prSet custT="1"/>
      <dgm:spPr/>
      <dgm:t>
        <a:bodyPr/>
        <a:lstStyle/>
        <a:p>
          <a:pPr>
            <a:lnSpc>
              <a:spcPct val="100000"/>
            </a:lnSpc>
          </a:pPr>
          <a:r>
            <a:rPr lang="en-US" sz="1100" dirty="0"/>
            <a:t>CWMP and Observation Wells</a:t>
          </a:r>
        </a:p>
      </dgm:t>
    </dgm:pt>
    <dgm:pt modelId="{A34E2B8E-362A-4977-AFB4-141823FC79E9}" type="parTrans" cxnId="{48D5975F-7D0A-4878-AF76-4611BFC3BA2B}">
      <dgm:prSet/>
      <dgm:spPr/>
      <dgm:t>
        <a:bodyPr/>
        <a:lstStyle/>
        <a:p>
          <a:endParaRPr lang="en-US"/>
        </a:p>
      </dgm:t>
    </dgm:pt>
    <dgm:pt modelId="{84B6726E-307A-4B33-B7CA-C379ABAD68A0}" type="sibTrans" cxnId="{48D5975F-7D0A-4878-AF76-4611BFC3BA2B}">
      <dgm:prSet/>
      <dgm:spPr/>
      <dgm:t>
        <a:bodyPr/>
        <a:lstStyle/>
        <a:p>
          <a:endParaRPr lang="en-US"/>
        </a:p>
      </dgm:t>
    </dgm:pt>
    <dgm:pt modelId="{42510670-E036-497A-97C3-E4243C46BFE6}">
      <dgm:prSet/>
      <dgm:spPr/>
      <dgm:t>
        <a:bodyPr/>
        <a:lstStyle/>
        <a:p>
          <a:pPr>
            <a:lnSpc>
              <a:spcPct val="100000"/>
            </a:lnSpc>
          </a:pPr>
          <a:r>
            <a:rPr lang="en-US"/>
            <a:t>Methods</a:t>
          </a:r>
        </a:p>
      </dgm:t>
    </dgm:pt>
    <dgm:pt modelId="{AEF785B3-4E3F-4228-84F8-2A42523770B7}" type="parTrans" cxnId="{5F0EC9A7-BE73-41F3-910E-CC9FF131A884}">
      <dgm:prSet/>
      <dgm:spPr/>
      <dgm:t>
        <a:bodyPr/>
        <a:lstStyle/>
        <a:p>
          <a:endParaRPr lang="en-US"/>
        </a:p>
      </dgm:t>
    </dgm:pt>
    <dgm:pt modelId="{1B0ECA4E-62FB-496C-92BD-78CC3B51B7C7}" type="sibTrans" cxnId="{5F0EC9A7-BE73-41F3-910E-CC9FF131A884}">
      <dgm:prSet/>
      <dgm:spPr/>
      <dgm:t>
        <a:bodyPr/>
        <a:lstStyle/>
        <a:p>
          <a:endParaRPr lang="en-US"/>
        </a:p>
      </dgm:t>
    </dgm:pt>
    <dgm:pt modelId="{A2D7D0F3-E89E-4707-9639-BB76F97CCE62}">
      <dgm:prSet custT="1"/>
      <dgm:spPr/>
      <dgm:t>
        <a:bodyPr/>
        <a:lstStyle/>
        <a:p>
          <a:pPr>
            <a:lnSpc>
              <a:spcPct val="100000"/>
            </a:lnSpc>
            <a:buFont typeface="Arial" panose="020B0604020202020204" pitchFamily="34" charset="0"/>
            <a:buNone/>
          </a:pPr>
          <a:r>
            <a:rPr lang="en-US" sz="1200" dirty="0"/>
            <a:t>Data sources</a:t>
          </a:r>
        </a:p>
      </dgm:t>
    </dgm:pt>
    <dgm:pt modelId="{B510B3BE-4C81-4DC1-B03D-1CE8C2B69D10}" type="parTrans" cxnId="{E36CF0B4-B73F-4754-908F-89CC0CD3D13F}">
      <dgm:prSet/>
      <dgm:spPr/>
      <dgm:t>
        <a:bodyPr/>
        <a:lstStyle/>
        <a:p>
          <a:endParaRPr lang="en-US"/>
        </a:p>
      </dgm:t>
    </dgm:pt>
    <dgm:pt modelId="{2AEFDA31-49E4-4DCC-8660-7A94C98B997E}" type="sibTrans" cxnId="{E36CF0B4-B73F-4754-908F-89CC0CD3D13F}">
      <dgm:prSet/>
      <dgm:spPr/>
      <dgm:t>
        <a:bodyPr/>
        <a:lstStyle/>
        <a:p>
          <a:endParaRPr lang="en-US"/>
        </a:p>
      </dgm:t>
    </dgm:pt>
    <dgm:pt modelId="{CBEB6B9F-549B-4469-84B8-A0394CB5E1C4}">
      <dgm:prSet custT="1"/>
      <dgm:spPr/>
      <dgm:t>
        <a:bodyPr/>
        <a:lstStyle/>
        <a:p>
          <a:pPr>
            <a:lnSpc>
              <a:spcPct val="100000"/>
            </a:lnSpc>
            <a:buFont typeface="Arial" panose="020B0604020202020204" pitchFamily="34" charset="0"/>
            <a:buNone/>
          </a:pPr>
          <a:r>
            <a:rPr lang="en-US" sz="1200" dirty="0"/>
            <a:t>Anatomy of Aquifer</a:t>
          </a:r>
        </a:p>
      </dgm:t>
    </dgm:pt>
    <dgm:pt modelId="{EE36712D-30E9-4AD1-9225-61FE2153FFE6}" type="parTrans" cxnId="{154B48AE-CD6B-4C0A-BBB9-749D6871CD59}">
      <dgm:prSet/>
      <dgm:spPr/>
      <dgm:t>
        <a:bodyPr/>
        <a:lstStyle/>
        <a:p>
          <a:endParaRPr lang="en-US"/>
        </a:p>
      </dgm:t>
    </dgm:pt>
    <dgm:pt modelId="{42C066BD-C2EB-4E8E-B32A-BB7D650B938B}" type="sibTrans" cxnId="{154B48AE-CD6B-4C0A-BBB9-749D6871CD59}">
      <dgm:prSet/>
      <dgm:spPr/>
      <dgm:t>
        <a:bodyPr/>
        <a:lstStyle/>
        <a:p>
          <a:endParaRPr lang="en-US"/>
        </a:p>
      </dgm:t>
    </dgm:pt>
    <dgm:pt modelId="{ADB46CC0-ED0C-4E44-8073-B9FD8CC01E2F}">
      <dgm:prSet custT="1"/>
      <dgm:spPr/>
      <dgm:t>
        <a:bodyPr/>
        <a:lstStyle/>
        <a:p>
          <a:pPr>
            <a:lnSpc>
              <a:spcPct val="100000"/>
            </a:lnSpc>
            <a:buFont typeface="Arial" panose="020B0604020202020204" pitchFamily="34" charset="0"/>
            <a:buNone/>
          </a:pPr>
          <a:r>
            <a:rPr lang="en-US" sz="1200" dirty="0"/>
            <a:t>Analysis</a:t>
          </a:r>
        </a:p>
      </dgm:t>
    </dgm:pt>
    <dgm:pt modelId="{BBC85F47-A821-4A25-9211-2EC01170E587}" type="parTrans" cxnId="{FC0DF180-C508-4D2F-8D35-21CD5E3A28E2}">
      <dgm:prSet/>
      <dgm:spPr/>
      <dgm:t>
        <a:bodyPr/>
        <a:lstStyle/>
        <a:p>
          <a:endParaRPr lang="en-US"/>
        </a:p>
      </dgm:t>
    </dgm:pt>
    <dgm:pt modelId="{D69F9CD9-95E6-46A4-BEFC-9EB45348E3CC}" type="sibTrans" cxnId="{FC0DF180-C508-4D2F-8D35-21CD5E3A28E2}">
      <dgm:prSet/>
      <dgm:spPr/>
      <dgm:t>
        <a:bodyPr/>
        <a:lstStyle/>
        <a:p>
          <a:endParaRPr lang="en-US"/>
        </a:p>
      </dgm:t>
    </dgm:pt>
    <dgm:pt modelId="{BE200CFB-9104-44A6-BCCA-31D87CB2C04C}">
      <dgm:prSet/>
      <dgm:spPr/>
      <dgm:t>
        <a:bodyPr/>
        <a:lstStyle/>
        <a:p>
          <a:pPr>
            <a:lnSpc>
              <a:spcPct val="100000"/>
            </a:lnSpc>
          </a:pPr>
          <a:r>
            <a:rPr lang="en-US"/>
            <a:t>Results and Discussion</a:t>
          </a:r>
        </a:p>
      </dgm:t>
    </dgm:pt>
    <dgm:pt modelId="{F95E7B11-B4AB-489D-9429-837BBEFDB055}" type="parTrans" cxnId="{BC50E997-D552-47F1-B92F-0DDC19D3CE7A}">
      <dgm:prSet/>
      <dgm:spPr/>
      <dgm:t>
        <a:bodyPr/>
        <a:lstStyle/>
        <a:p>
          <a:endParaRPr lang="en-US"/>
        </a:p>
      </dgm:t>
    </dgm:pt>
    <dgm:pt modelId="{9674EFC2-4876-4295-AD40-A0DB073A5C77}" type="sibTrans" cxnId="{BC50E997-D552-47F1-B92F-0DDC19D3CE7A}">
      <dgm:prSet/>
      <dgm:spPr/>
      <dgm:t>
        <a:bodyPr/>
        <a:lstStyle/>
        <a:p>
          <a:endParaRPr lang="en-US"/>
        </a:p>
      </dgm:t>
    </dgm:pt>
    <dgm:pt modelId="{5D3A1EF9-8A48-41C7-B26D-5F8499EB9FF5}">
      <dgm:prSet custT="1"/>
      <dgm:spPr/>
      <dgm:t>
        <a:bodyPr/>
        <a:lstStyle/>
        <a:p>
          <a:pPr>
            <a:lnSpc>
              <a:spcPct val="100000"/>
            </a:lnSpc>
          </a:pPr>
          <a:r>
            <a:rPr lang="en-US" sz="1200" dirty="0"/>
            <a:t>Contributing Hydrologic Processes and lens hydrograph</a:t>
          </a:r>
        </a:p>
      </dgm:t>
    </dgm:pt>
    <dgm:pt modelId="{3E136073-BC51-4C31-9D8E-5B4D6C00B27D}" type="parTrans" cxnId="{7B04A32B-C1A1-47F5-A049-596784A3D828}">
      <dgm:prSet/>
      <dgm:spPr/>
      <dgm:t>
        <a:bodyPr/>
        <a:lstStyle/>
        <a:p>
          <a:endParaRPr lang="en-US"/>
        </a:p>
      </dgm:t>
    </dgm:pt>
    <dgm:pt modelId="{3F6CC272-983E-41A7-AE0C-FD17C52FA832}" type="sibTrans" cxnId="{7B04A32B-C1A1-47F5-A049-596784A3D828}">
      <dgm:prSet/>
      <dgm:spPr/>
      <dgm:t>
        <a:bodyPr/>
        <a:lstStyle/>
        <a:p>
          <a:endParaRPr lang="en-US"/>
        </a:p>
      </dgm:t>
    </dgm:pt>
    <dgm:pt modelId="{55FB3EC6-089D-4918-8834-06E1CC281E90}">
      <dgm:prSet custT="1"/>
      <dgm:spPr/>
      <dgm:t>
        <a:bodyPr/>
        <a:lstStyle/>
        <a:p>
          <a:pPr>
            <a:lnSpc>
              <a:spcPct val="100000"/>
            </a:lnSpc>
          </a:pPr>
          <a:r>
            <a:rPr lang="en-US" sz="1200" dirty="0"/>
            <a:t>Vertical frequency analysis</a:t>
          </a:r>
        </a:p>
      </dgm:t>
    </dgm:pt>
    <dgm:pt modelId="{B792AA1E-7F15-4CE9-8805-98397D2B6295}" type="parTrans" cxnId="{ECE5573B-0060-4DF7-8D17-161C65B407C1}">
      <dgm:prSet/>
      <dgm:spPr/>
      <dgm:t>
        <a:bodyPr/>
        <a:lstStyle/>
        <a:p>
          <a:endParaRPr lang="en-US"/>
        </a:p>
      </dgm:t>
    </dgm:pt>
    <dgm:pt modelId="{9587635D-33FF-4FEA-86CF-64816FB6DED6}" type="sibTrans" cxnId="{ECE5573B-0060-4DF7-8D17-161C65B407C1}">
      <dgm:prSet/>
      <dgm:spPr/>
      <dgm:t>
        <a:bodyPr/>
        <a:lstStyle/>
        <a:p>
          <a:endParaRPr lang="en-US"/>
        </a:p>
      </dgm:t>
    </dgm:pt>
    <dgm:pt modelId="{9057FD1E-B004-4FAC-8F9D-D6D716268724}">
      <dgm:prSet custT="1"/>
      <dgm:spPr/>
      <dgm:t>
        <a:bodyPr/>
        <a:lstStyle/>
        <a:p>
          <a:pPr>
            <a:lnSpc>
              <a:spcPct val="100000"/>
            </a:lnSpc>
          </a:pPr>
          <a:r>
            <a:rPr lang="en-US" sz="1200" dirty="0"/>
            <a:t>Discussion</a:t>
          </a:r>
        </a:p>
      </dgm:t>
    </dgm:pt>
    <dgm:pt modelId="{B8C6ADDB-F1C5-4905-A802-B11E5ED4D0BA}" type="parTrans" cxnId="{7ED5B5A5-27F0-47B8-8E0B-BD9EE314FE01}">
      <dgm:prSet/>
      <dgm:spPr/>
      <dgm:t>
        <a:bodyPr/>
        <a:lstStyle/>
        <a:p>
          <a:endParaRPr lang="en-US"/>
        </a:p>
      </dgm:t>
    </dgm:pt>
    <dgm:pt modelId="{C66BCCE8-3B8E-4464-BB83-55A197611156}" type="sibTrans" cxnId="{7ED5B5A5-27F0-47B8-8E0B-BD9EE314FE01}">
      <dgm:prSet/>
      <dgm:spPr/>
      <dgm:t>
        <a:bodyPr/>
        <a:lstStyle/>
        <a:p>
          <a:endParaRPr lang="en-US"/>
        </a:p>
      </dgm:t>
    </dgm:pt>
    <dgm:pt modelId="{A75C835F-2ABD-485B-B300-A4C8E9774D4C}">
      <dgm:prSet/>
      <dgm:spPr/>
      <dgm:t>
        <a:bodyPr/>
        <a:lstStyle/>
        <a:p>
          <a:pPr>
            <a:lnSpc>
              <a:spcPct val="100000"/>
            </a:lnSpc>
          </a:pPr>
          <a:r>
            <a:rPr lang="en-US"/>
            <a:t>Conclusion</a:t>
          </a:r>
        </a:p>
      </dgm:t>
    </dgm:pt>
    <dgm:pt modelId="{9FBB0AB0-FD47-4800-9028-D47D83F1CFAE}" type="parTrans" cxnId="{6A5DE9F4-1324-4978-ABF8-EB3827FFE2C8}">
      <dgm:prSet/>
      <dgm:spPr/>
      <dgm:t>
        <a:bodyPr/>
        <a:lstStyle/>
        <a:p>
          <a:endParaRPr lang="en-US"/>
        </a:p>
      </dgm:t>
    </dgm:pt>
    <dgm:pt modelId="{2D9CCF8E-E74C-4512-86EA-8C96259386A5}" type="sibTrans" cxnId="{6A5DE9F4-1324-4978-ABF8-EB3827FFE2C8}">
      <dgm:prSet/>
      <dgm:spPr/>
      <dgm:t>
        <a:bodyPr/>
        <a:lstStyle/>
        <a:p>
          <a:endParaRPr lang="en-US"/>
        </a:p>
      </dgm:t>
    </dgm:pt>
    <dgm:pt modelId="{10EAED58-3297-4BF8-B91D-F95F7043A6C0}" type="pres">
      <dgm:prSet presAssocID="{D9D32B9E-B2AC-497F-8121-FB90A342B72C}" presName="root" presStyleCnt="0">
        <dgm:presLayoutVars>
          <dgm:dir/>
          <dgm:resizeHandles val="exact"/>
        </dgm:presLayoutVars>
      </dgm:prSet>
      <dgm:spPr/>
    </dgm:pt>
    <dgm:pt modelId="{E9B186AC-2C65-47F8-A352-36CA124017A9}" type="pres">
      <dgm:prSet presAssocID="{A1FD891C-0CDE-46E8-AFEC-C4962D2A0F60}" presName="compNode" presStyleCnt="0"/>
      <dgm:spPr/>
    </dgm:pt>
    <dgm:pt modelId="{3882487A-3E88-4E2D-807B-3826E959F518}" type="pres">
      <dgm:prSet presAssocID="{A1FD891C-0CDE-46E8-AFEC-C4962D2A0F60}" presName="bgRect" presStyleLbl="bgShp" presStyleIdx="0" presStyleCnt="5"/>
      <dgm:spPr/>
    </dgm:pt>
    <dgm:pt modelId="{905939C4-1073-42E4-A0F2-64DC109D0E72}" type="pres">
      <dgm:prSet presAssocID="{A1FD891C-0CDE-46E8-AFEC-C4962D2A0F6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4ADA1816-105C-448F-9ADB-6642544B84AC}" type="pres">
      <dgm:prSet presAssocID="{A1FD891C-0CDE-46E8-AFEC-C4962D2A0F60}" presName="spaceRect" presStyleCnt="0"/>
      <dgm:spPr/>
    </dgm:pt>
    <dgm:pt modelId="{97333529-6BE4-4331-BF71-D2B6C6F2AE9A}" type="pres">
      <dgm:prSet presAssocID="{A1FD891C-0CDE-46E8-AFEC-C4962D2A0F60}" presName="parTx" presStyleLbl="revTx" presStyleIdx="0" presStyleCnt="8">
        <dgm:presLayoutVars>
          <dgm:chMax val="0"/>
          <dgm:chPref val="0"/>
        </dgm:presLayoutVars>
      </dgm:prSet>
      <dgm:spPr/>
    </dgm:pt>
    <dgm:pt modelId="{A31872BC-C8EE-47DE-8537-E4A56044E60D}" type="pres">
      <dgm:prSet presAssocID="{5796BA70-A055-4640-B37E-133727AEB9F8}" presName="sibTrans" presStyleCnt="0"/>
      <dgm:spPr/>
    </dgm:pt>
    <dgm:pt modelId="{811CB2FD-078A-4B74-A7E5-F86919E05625}" type="pres">
      <dgm:prSet presAssocID="{26A63652-2952-4D1F-824D-1B75689E11C5}" presName="compNode" presStyleCnt="0"/>
      <dgm:spPr/>
    </dgm:pt>
    <dgm:pt modelId="{81447B8C-EE64-4AC2-B116-DD8179DADFB2}" type="pres">
      <dgm:prSet presAssocID="{26A63652-2952-4D1F-824D-1B75689E11C5}" presName="bgRect" presStyleLbl="bgShp" presStyleIdx="1" presStyleCnt="5"/>
      <dgm:spPr/>
    </dgm:pt>
    <dgm:pt modelId="{FAEB8F42-0FBE-4E7D-80E2-4287AC036FF6}" type="pres">
      <dgm:prSet presAssocID="{26A63652-2952-4D1F-824D-1B75689E11C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hale"/>
        </a:ext>
      </dgm:extLst>
    </dgm:pt>
    <dgm:pt modelId="{106CB5B6-7B8E-45B3-91B1-0BEA6C788280}" type="pres">
      <dgm:prSet presAssocID="{26A63652-2952-4D1F-824D-1B75689E11C5}" presName="spaceRect" presStyleCnt="0"/>
      <dgm:spPr/>
    </dgm:pt>
    <dgm:pt modelId="{A4F61EB0-7055-40FF-BCF0-32C674F88A92}" type="pres">
      <dgm:prSet presAssocID="{26A63652-2952-4D1F-824D-1B75689E11C5}" presName="parTx" presStyleLbl="revTx" presStyleIdx="1" presStyleCnt="8">
        <dgm:presLayoutVars>
          <dgm:chMax val="0"/>
          <dgm:chPref val="0"/>
        </dgm:presLayoutVars>
      </dgm:prSet>
      <dgm:spPr/>
    </dgm:pt>
    <dgm:pt modelId="{71EA0D62-4711-4E8A-A821-02CA82E80393}" type="pres">
      <dgm:prSet presAssocID="{26A63652-2952-4D1F-824D-1B75689E11C5}" presName="desTx" presStyleLbl="revTx" presStyleIdx="2" presStyleCnt="8" custScaleX="149835" custLinFactNeighborX="-32594" custLinFactNeighborY="2195">
        <dgm:presLayoutVars/>
      </dgm:prSet>
      <dgm:spPr/>
    </dgm:pt>
    <dgm:pt modelId="{AA3F1950-9712-4F19-92BA-066C9776DBE0}" type="pres">
      <dgm:prSet presAssocID="{5C6724C6-FCAC-497F-B707-65DC3E11C001}" presName="sibTrans" presStyleCnt="0"/>
      <dgm:spPr/>
    </dgm:pt>
    <dgm:pt modelId="{5CDA0C50-4410-439C-9C69-5A7B5C4CC1B3}" type="pres">
      <dgm:prSet presAssocID="{42510670-E036-497A-97C3-E4243C46BFE6}" presName="compNode" presStyleCnt="0"/>
      <dgm:spPr/>
    </dgm:pt>
    <dgm:pt modelId="{B1360BEB-4208-42AA-9B47-C4CCC40BAD7C}" type="pres">
      <dgm:prSet presAssocID="{42510670-E036-497A-97C3-E4243C46BFE6}" presName="bgRect" presStyleLbl="bgShp" presStyleIdx="2" presStyleCnt="5"/>
      <dgm:spPr/>
    </dgm:pt>
    <dgm:pt modelId="{A6E3A2DF-1AE8-40A1-A79C-51AC8CAC65B3}" type="pres">
      <dgm:prSet presAssocID="{42510670-E036-497A-97C3-E4243C46BFE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t"/>
        </a:ext>
      </dgm:extLst>
    </dgm:pt>
    <dgm:pt modelId="{9B34169A-1BBA-4992-A79E-55EE563C13E4}" type="pres">
      <dgm:prSet presAssocID="{42510670-E036-497A-97C3-E4243C46BFE6}" presName="spaceRect" presStyleCnt="0"/>
      <dgm:spPr/>
    </dgm:pt>
    <dgm:pt modelId="{777D18B3-629A-42BF-9F68-B4D20797F6CF}" type="pres">
      <dgm:prSet presAssocID="{42510670-E036-497A-97C3-E4243C46BFE6}" presName="parTx" presStyleLbl="revTx" presStyleIdx="3" presStyleCnt="8">
        <dgm:presLayoutVars>
          <dgm:chMax val="0"/>
          <dgm:chPref val="0"/>
        </dgm:presLayoutVars>
      </dgm:prSet>
      <dgm:spPr/>
    </dgm:pt>
    <dgm:pt modelId="{B5BFEF37-8686-47C4-987C-64747A16F67A}" type="pres">
      <dgm:prSet presAssocID="{42510670-E036-497A-97C3-E4243C46BFE6}" presName="desTx" presStyleLbl="revTx" presStyleIdx="4" presStyleCnt="8" custScaleX="152186" custLinFactNeighborX="-30877" custLinFactNeighborY="342">
        <dgm:presLayoutVars/>
      </dgm:prSet>
      <dgm:spPr/>
    </dgm:pt>
    <dgm:pt modelId="{2B24D8F5-BA8B-4F2A-987C-D3FB9FA6BF42}" type="pres">
      <dgm:prSet presAssocID="{1B0ECA4E-62FB-496C-92BD-78CC3B51B7C7}" presName="sibTrans" presStyleCnt="0"/>
      <dgm:spPr/>
    </dgm:pt>
    <dgm:pt modelId="{C7E65364-AD65-48AD-80C1-87282E2B40BF}" type="pres">
      <dgm:prSet presAssocID="{BE200CFB-9104-44A6-BCCA-31D87CB2C04C}" presName="compNode" presStyleCnt="0"/>
      <dgm:spPr/>
    </dgm:pt>
    <dgm:pt modelId="{723B8F0E-4FEB-4022-A573-8A1FA1EE2959}" type="pres">
      <dgm:prSet presAssocID="{BE200CFB-9104-44A6-BCCA-31D87CB2C04C}" presName="bgRect" presStyleLbl="bgShp" presStyleIdx="3" presStyleCnt="5"/>
      <dgm:spPr/>
    </dgm:pt>
    <dgm:pt modelId="{563A949C-F0CB-49A8-ADAC-714716AF81F5}" type="pres">
      <dgm:prSet presAssocID="{BE200CFB-9104-44A6-BCCA-31D87CB2C04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E98A2F71-889A-42D4-9381-EE51C8C7F7E7}" type="pres">
      <dgm:prSet presAssocID="{BE200CFB-9104-44A6-BCCA-31D87CB2C04C}" presName="spaceRect" presStyleCnt="0"/>
      <dgm:spPr/>
    </dgm:pt>
    <dgm:pt modelId="{DB735BC5-7AEA-4B9C-A89F-23463280572A}" type="pres">
      <dgm:prSet presAssocID="{BE200CFB-9104-44A6-BCCA-31D87CB2C04C}" presName="parTx" presStyleLbl="revTx" presStyleIdx="5" presStyleCnt="8">
        <dgm:presLayoutVars>
          <dgm:chMax val="0"/>
          <dgm:chPref val="0"/>
        </dgm:presLayoutVars>
      </dgm:prSet>
      <dgm:spPr/>
    </dgm:pt>
    <dgm:pt modelId="{7F6C5470-74D8-43DE-B5BA-7953F2E6354A}" type="pres">
      <dgm:prSet presAssocID="{BE200CFB-9104-44A6-BCCA-31D87CB2C04C}" presName="desTx" presStyleLbl="revTx" presStyleIdx="6" presStyleCnt="8" custScaleY="85276" custLinFactNeighborX="-15730" custLinFactNeighborY="9295">
        <dgm:presLayoutVars/>
      </dgm:prSet>
      <dgm:spPr/>
    </dgm:pt>
    <dgm:pt modelId="{4281C2DD-3DD2-488D-A7A8-88D6B254DA05}" type="pres">
      <dgm:prSet presAssocID="{9674EFC2-4876-4295-AD40-A0DB073A5C77}" presName="sibTrans" presStyleCnt="0"/>
      <dgm:spPr/>
    </dgm:pt>
    <dgm:pt modelId="{E1DF8D2A-EAF3-49A9-8BCD-D4DA37F368AB}" type="pres">
      <dgm:prSet presAssocID="{A75C835F-2ABD-485B-B300-A4C8E9774D4C}" presName="compNode" presStyleCnt="0"/>
      <dgm:spPr/>
    </dgm:pt>
    <dgm:pt modelId="{0577394E-294F-4E1D-8E78-1E97417AFA3C}" type="pres">
      <dgm:prSet presAssocID="{A75C835F-2ABD-485B-B300-A4C8E9774D4C}" presName="bgRect" presStyleLbl="bgShp" presStyleIdx="4" presStyleCnt="5"/>
      <dgm:spPr/>
    </dgm:pt>
    <dgm:pt modelId="{E1F33DB6-8577-4FF8-B16A-EF045459AADD}" type="pres">
      <dgm:prSet presAssocID="{A75C835F-2ABD-485B-B300-A4C8E9774D4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vel"/>
        </a:ext>
      </dgm:extLst>
    </dgm:pt>
    <dgm:pt modelId="{5678521C-BCF1-485F-9A23-7CA5F5025ABD}" type="pres">
      <dgm:prSet presAssocID="{A75C835F-2ABD-485B-B300-A4C8E9774D4C}" presName="spaceRect" presStyleCnt="0"/>
      <dgm:spPr/>
    </dgm:pt>
    <dgm:pt modelId="{0FBC98BB-D430-4B5E-AECF-79AC40DDD7D2}" type="pres">
      <dgm:prSet presAssocID="{A75C835F-2ABD-485B-B300-A4C8E9774D4C}" presName="parTx" presStyleLbl="revTx" presStyleIdx="7" presStyleCnt="8">
        <dgm:presLayoutVars>
          <dgm:chMax val="0"/>
          <dgm:chPref val="0"/>
        </dgm:presLayoutVars>
      </dgm:prSet>
      <dgm:spPr/>
    </dgm:pt>
  </dgm:ptLst>
  <dgm:cxnLst>
    <dgm:cxn modelId="{9C850008-9375-4E41-8C51-76C818CC57F7}" type="presOf" srcId="{42510670-E036-497A-97C3-E4243C46BFE6}" destId="{777D18B3-629A-42BF-9F68-B4D20797F6CF}" srcOrd="0" destOrd="0" presId="urn:microsoft.com/office/officeart/2018/2/layout/IconVerticalSolidList"/>
    <dgm:cxn modelId="{7D9E1F1E-1282-4094-BD8B-F5A76C6C4D9D}" type="presOf" srcId="{A1FD891C-0CDE-46E8-AFEC-C4962D2A0F60}" destId="{97333529-6BE4-4331-BF71-D2B6C6F2AE9A}" srcOrd="0" destOrd="0" presId="urn:microsoft.com/office/officeart/2018/2/layout/IconVerticalSolidList"/>
    <dgm:cxn modelId="{4AB9041F-66F6-4311-AE1B-CC303A0BC288}" srcId="{26A63652-2952-4D1F-824D-1B75689E11C5}" destId="{BD7E10A9-AD30-47F5-8035-708E33D77C4F}" srcOrd="2" destOrd="0" parTransId="{F5E2F444-2843-4742-87FB-28FC2DE9AC32}" sibTransId="{619EA663-0192-465E-9050-4DCB84631063}"/>
    <dgm:cxn modelId="{7DE2DD22-71FC-4AD6-B9D5-E9A4E17DEA4D}" type="presOf" srcId="{140DD415-251D-44E8-9601-146167E59662}" destId="{71EA0D62-4711-4E8A-A821-02CA82E80393}" srcOrd="0" destOrd="0" presId="urn:microsoft.com/office/officeart/2018/2/layout/IconVerticalSolidList"/>
    <dgm:cxn modelId="{9DA25828-156D-44DD-A93B-A801310D0864}" type="presOf" srcId="{ADB46CC0-ED0C-4E44-8073-B9FD8CC01E2F}" destId="{B5BFEF37-8686-47C4-987C-64747A16F67A}" srcOrd="0" destOrd="2" presId="urn:microsoft.com/office/officeart/2018/2/layout/IconVerticalSolidList"/>
    <dgm:cxn modelId="{7B04A32B-C1A1-47F5-A049-596784A3D828}" srcId="{BE200CFB-9104-44A6-BCCA-31D87CB2C04C}" destId="{5D3A1EF9-8A48-41C7-B26D-5F8499EB9FF5}" srcOrd="0" destOrd="0" parTransId="{3E136073-BC51-4C31-9D8E-5B4D6C00B27D}" sibTransId="{3F6CC272-983E-41A7-AE0C-FD17C52FA832}"/>
    <dgm:cxn modelId="{526EC036-ED15-468B-9233-7AEE7B154D4D}" type="presOf" srcId="{55FB3EC6-089D-4918-8834-06E1CC281E90}" destId="{7F6C5470-74D8-43DE-B5BA-7953F2E6354A}" srcOrd="0" destOrd="1" presId="urn:microsoft.com/office/officeart/2018/2/layout/IconVerticalSolidList"/>
    <dgm:cxn modelId="{90AB4A37-AA55-4920-802E-A1838C313290}" type="presOf" srcId="{F58C5137-73F8-48D8-948C-E02EDC46F51F}" destId="{71EA0D62-4711-4E8A-A821-02CA82E80393}" srcOrd="0" destOrd="3" presId="urn:microsoft.com/office/officeart/2018/2/layout/IconVerticalSolidList"/>
    <dgm:cxn modelId="{ECE5573B-0060-4DF7-8D17-161C65B407C1}" srcId="{BE200CFB-9104-44A6-BCCA-31D87CB2C04C}" destId="{55FB3EC6-089D-4918-8834-06E1CC281E90}" srcOrd="1" destOrd="0" parTransId="{B792AA1E-7F15-4CE9-8805-98397D2B6295}" sibTransId="{9587635D-33FF-4FEA-86CF-64816FB6DED6}"/>
    <dgm:cxn modelId="{27B5CE3D-213F-4172-8335-CDF91D52F5A3}" type="presOf" srcId="{5D3A1EF9-8A48-41C7-B26D-5F8499EB9FF5}" destId="{7F6C5470-74D8-43DE-B5BA-7953F2E6354A}" srcOrd="0" destOrd="0" presId="urn:microsoft.com/office/officeart/2018/2/layout/IconVerticalSolidList"/>
    <dgm:cxn modelId="{48D5975F-7D0A-4878-AF76-4611BFC3BA2B}" srcId="{26A63652-2952-4D1F-824D-1B75689E11C5}" destId="{F58C5137-73F8-48D8-948C-E02EDC46F51F}" srcOrd="3" destOrd="0" parTransId="{A34E2B8E-362A-4977-AFB4-141823FC79E9}" sibTransId="{84B6726E-307A-4B33-B7CA-C379ABAD68A0}"/>
    <dgm:cxn modelId="{FC0DF180-C508-4D2F-8D35-21CD5E3A28E2}" srcId="{42510670-E036-497A-97C3-E4243C46BFE6}" destId="{ADB46CC0-ED0C-4E44-8073-B9FD8CC01E2F}" srcOrd="2" destOrd="0" parTransId="{BBC85F47-A821-4A25-9211-2EC01170E587}" sibTransId="{D69F9CD9-95E6-46A4-BEFC-9EB45348E3CC}"/>
    <dgm:cxn modelId="{857BF487-82ED-4BD6-B23D-159718F38980}" type="presOf" srcId="{9057FD1E-B004-4FAC-8F9D-D6D716268724}" destId="{7F6C5470-74D8-43DE-B5BA-7953F2E6354A}" srcOrd="0" destOrd="2" presId="urn:microsoft.com/office/officeart/2018/2/layout/IconVerticalSolidList"/>
    <dgm:cxn modelId="{BC50E997-D552-47F1-B92F-0DDC19D3CE7A}" srcId="{D9D32B9E-B2AC-497F-8121-FB90A342B72C}" destId="{BE200CFB-9104-44A6-BCCA-31D87CB2C04C}" srcOrd="3" destOrd="0" parTransId="{F95E7B11-B4AB-489D-9429-837BBEFDB055}" sibTransId="{9674EFC2-4876-4295-AD40-A0DB073A5C77}"/>
    <dgm:cxn modelId="{302C1A9A-DCF4-44D5-918A-64B26253C064}" type="presOf" srcId="{CBEB6B9F-549B-4469-84B8-A0394CB5E1C4}" destId="{B5BFEF37-8686-47C4-987C-64747A16F67A}" srcOrd="0" destOrd="1" presId="urn:microsoft.com/office/officeart/2018/2/layout/IconVerticalSolidList"/>
    <dgm:cxn modelId="{3D00AFA2-D4A4-4498-BCB5-84A4541E8289}" type="presOf" srcId="{A75C835F-2ABD-485B-B300-A4C8E9774D4C}" destId="{0FBC98BB-D430-4B5E-AECF-79AC40DDD7D2}" srcOrd="0" destOrd="0" presId="urn:microsoft.com/office/officeart/2018/2/layout/IconVerticalSolidList"/>
    <dgm:cxn modelId="{E881AFA5-74A5-402B-9E6B-BF8B8ED19221}" srcId="{D9D32B9E-B2AC-497F-8121-FB90A342B72C}" destId="{26A63652-2952-4D1F-824D-1B75689E11C5}" srcOrd="1" destOrd="0" parTransId="{3B5F3FA2-BA84-41A2-A798-91CD486B57D7}" sibTransId="{5C6724C6-FCAC-497F-B707-65DC3E11C001}"/>
    <dgm:cxn modelId="{7ED5B5A5-27F0-47B8-8E0B-BD9EE314FE01}" srcId="{BE200CFB-9104-44A6-BCCA-31D87CB2C04C}" destId="{9057FD1E-B004-4FAC-8F9D-D6D716268724}" srcOrd="2" destOrd="0" parTransId="{B8C6ADDB-F1C5-4905-A802-B11E5ED4D0BA}" sibTransId="{C66BCCE8-3B8E-4464-BB83-55A197611156}"/>
    <dgm:cxn modelId="{5F0EC9A7-BE73-41F3-910E-CC9FF131A884}" srcId="{D9D32B9E-B2AC-497F-8121-FB90A342B72C}" destId="{42510670-E036-497A-97C3-E4243C46BFE6}" srcOrd="2" destOrd="0" parTransId="{AEF785B3-4E3F-4228-84F8-2A42523770B7}" sibTransId="{1B0ECA4E-62FB-496C-92BD-78CC3B51B7C7}"/>
    <dgm:cxn modelId="{CFD9D8AD-5EC8-40D7-82E6-E0D12F5C0F9A}" srcId="{D9D32B9E-B2AC-497F-8121-FB90A342B72C}" destId="{A1FD891C-0CDE-46E8-AFEC-C4962D2A0F60}" srcOrd="0" destOrd="0" parTransId="{6052D7E6-2553-40BA-85B4-1540AAEC19A1}" sibTransId="{5796BA70-A055-4640-B37E-133727AEB9F8}"/>
    <dgm:cxn modelId="{154B48AE-CD6B-4C0A-BBB9-749D6871CD59}" srcId="{42510670-E036-497A-97C3-E4243C46BFE6}" destId="{CBEB6B9F-549B-4469-84B8-A0394CB5E1C4}" srcOrd="1" destOrd="0" parTransId="{EE36712D-30E9-4AD1-9225-61FE2153FFE6}" sibTransId="{42C066BD-C2EB-4E8E-B32A-BB7D650B938B}"/>
    <dgm:cxn modelId="{E36CF0B4-B73F-4754-908F-89CC0CD3D13F}" srcId="{42510670-E036-497A-97C3-E4243C46BFE6}" destId="{A2D7D0F3-E89E-4707-9639-BB76F97CCE62}" srcOrd="0" destOrd="0" parTransId="{B510B3BE-4C81-4DC1-B03D-1CE8C2B69D10}" sibTransId="{2AEFDA31-49E4-4DCC-8660-7A94C98B997E}"/>
    <dgm:cxn modelId="{B61CACC2-13B6-4E94-80B8-206FF25CF6D1}" type="presOf" srcId="{26A63652-2952-4D1F-824D-1B75689E11C5}" destId="{A4F61EB0-7055-40FF-BCF0-32C674F88A92}" srcOrd="0" destOrd="0" presId="urn:microsoft.com/office/officeart/2018/2/layout/IconVerticalSolidList"/>
    <dgm:cxn modelId="{7772DAD5-7CB6-4DFC-AC81-5FB25D008BBD}" srcId="{26A63652-2952-4D1F-824D-1B75689E11C5}" destId="{140DD415-251D-44E8-9601-146167E59662}" srcOrd="0" destOrd="0" parTransId="{8A130441-9EF8-4B15-A627-4793242C0F3D}" sibTransId="{5E8FEDDA-6C5E-4999-9FED-8FCD49DFD2FB}"/>
    <dgm:cxn modelId="{3EAD49E2-DB1B-4C10-BBDF-DBFD08C8AA50}" type="presOf" srcId="{BD7E10A9-AD30-47F5-8035-708E33D77C4F}" destId="{71EA0D62-4711-4E8A-A821-02CA82E80393}" srcOrd="0" destOrd="2" presId="urn:microsoft.com/office/officeart/2018/2/layout/IconVerticalSolidList"/>
    <dgm:cxn modelId="{8DE2C6E5-9CD2-4D20-ACFE-00BE1DC5EDCB}" type="presOf" srcId="{8FE11DC4-FE4F-4BCC-AC41-6ED03439544D}" destId="{71EA0D62-4711-4E8A-A821-02CA82E80393}" srcOrd="0" destOrd="1" presId="urn:microsoft.com/office/officeart/2018/2/layout/IconVerticalSolidList"/>
    <dgm:cxn modelId="{EE63D0E5-87D6-49FC-ADF0-F398E0D4D3E5}" srcId="{26A63652-2952-4D1F-824D-1B75689E11C5}" destId="{8FE11DC4-FE4F-4BCC-AC41-6ED03439544D}" srcOrd="1" destOrd="0" parTransId="{9266E435-D98F-43C7-A09C-EFC29E23D440}" sibTransId="{E09DA207-D17A-4449-BE8B-4082F2F8D201}"/>
    <dgm:cxn modelId="{09B1ADEE-D59F-43D0-8AB3-58D41BD268E8}" type="presOf" srcId="{D9D32B9E-B2AC-497F-8121-FB90A342B72C}" destId="{10EAED58-3297-4BF8-B91D-F95F7043A6C0}" srcOrd="0" destOrd="0" presId="urn:microsoft.com/office/officeart/2018/2/layout/IconVerticalSolidList"/>
    <dgm:cxn modelId="{6A5DE9F4-1324-4978-ABF8-EB3827FFE2C8}" srcId="{D9D32B9E-B2AC-497F-8121-FB90A342B72C}" destId="{A75C835F-2ABD-485B-B300-A4C8E9774D4C}" srcOrd="4" destOrd="0" parTransId="{9FBB0AB0-FD47-4800-9028-D47D83F1CFAE}" sibTransId="{2D9CCF8E-E74C-4512-86EA-8C96259386A5}"/>
    <dgm:cxn modelId="{B4D742F6-684F-4474-B65C-D0E412BBA6A6}" type="presOf" srcId="{A2D7D0F3-E89E-4707-9639-BB76F97CCE62}" destId="{B5BFEF37-8686-47C4-987C-64747A16F67A}" srcOrd="0" destOrd="0" presId="urn:microsoft.com/office/officeart/2018/2/layout/IconVerticalSolidList"/>
    <dgm:cxn modelId="{45D2B0FF-8F0B-4084-A16D-FE2A43D3899B}" type="presOf" srcId="{BE200CFB-9104-44A6-BCCA-31D87CB2C04C}" destId="{DB735BC5-7AEA-4B9C-A89F-23463280572A}" srcOrd="0" destOrd="0" presId="urn:microsoft.com/office/officeart/2018/2/layout/IconVerticalSolidList"/>
    <dgm:cxn modelId="{B9365605-7BEE-445C-8DA4-35B33B0A42CF}" type="presParOf" srcId="{10EAED58-3297-4BF8-B91D-F95F7043A6C0}" destId="{E9B186AC-2C65-47F8-A352-36CA124017A9}" srcOrd="0" destOrd="0" presId="urn:microsoft.com/office/officeart/2018/2/layout/IconVerticalSolidList"/>
    <dgm:cxn modelId="{C90CCFCF-55F8-44B7-8AC1-D9276027E8A0}" type="presParOf" srcId="{E9B186AC-2C65-47F8-A352-36CA124017A9}" destId="{3882487A-3E88-4E2D-807B-3826E959F518}" srcOrd="0" destOrd="0" presId="urn:microsoft.com/office/officeart/2018/2/layout/IconVerticalSolidList"/>
    <dgm:cxn modelId="{F7845273-20C0-4E97-B3C7-94B4C467F39D}" type="presParOf" srcId="{E9B186AC-2C65-47F8-A352-36CA124017A9}" destId="{905939C4-1073-42E4-A0F2-64DC109D0E72}" srcOrd="1" destOrd="0" presId="urn:microsoft.com/office/officeart/2018/2/layout/IconVerticalSolidList"/>
    <dgm:cxn modelId="{4E1F5557-D823-495F-B076-79C74308A61B}" type="presParOf" srcId="{E9B186AC-2C65-47F8-A352-36CA124017A9}" destId="{4ADA1816-105C-448F-9ADB-6642544B84AC}" srcOrd="2" destOrd="0" presId="urn:microsoft.com/office/officeart/2018/2/layout/IconVerticalSolidList"/>
    <dgm:cxn modelId="{712780F8-6DFC-49D5-811F-F02F4AB8A1FA}" type="presParOf" srcId="{E9B186AC-2C65-47F8-A352-36CA124017A9}" destId="{97333529-6BE4-4331-BF71-D2B6C6F2AE9A}" srcOrd="3" destOrd="0" presId="urn:microsoft.com/office/officeart/2018/2/layout/IconVerticalSolidList"/>
    <dgm:cxn modelId="{F2FE9DA8-6DEE-430C-ACDE-EE1B8959EB3A}" type="presParOf" srcId="{10EAED58-3297-4BF8-B91D-F95F7043A6C0}" destId="{A31872BC-C8EE-47DE-8537-E4A56044E60D}" srcOrd="1" destOrd="0" presId="urn:microsoft.com/office/officeart/2018/2/layout/IconVerticalSolidList"/>
    <dgm:cxn modelId="{F01B2EED-0A71-4A3C-A0E1-7AF84E490D38}" type="presParOf" srcId="{10EAED58-3297-4BF8-B91D-F95F7043A6C0}" destId="{811CB2FD-078A-4B74-A7E5-F86919E05625}" srcOrd="2" destOrd="0" presId="urn:microsoft.com/office/officeart/2018/2/layout/IconVerticalSolidList"/>
    <dgm:cxn modelId="{8C480566-F4CF-406F-923F-88CBC49D44DB}" type="presParOf" srcId="{811CB2FD-078A-4B74-A7E5-F86919E05625}" destId="{81447B8C-EE64-4AC2-B116-DD8179DADFB2}" srcOrd="0" destOrd="0" presId="urn:microsoft.com/office/officeart/2018/2/layout/IconVerticalSolidList"/>
    <dgm:cxn modelId="{65A34460-40BB-4215-9BBE-EC5DC17ECCD5}" type="presParOf" srcId="{811CB2FD-078A-4B74-A7E5-F86919E05625}" destId="{FAEB8F42-0FBE-4E7D-80E2-4287AC036FF6}" srcOrd="1" destOrd="0" presId="urn:microsoft.com/office/officeart/2018/2/layout/IconVerticalSolidList"/>
    <dgm:cxn modelId="{F65AD09E-1965-4AFE-961A-9B323191CDDF}" type="presParOf" srcId="{811CB2FD-078A-4B74-A7E5-F86919E05625}" destId="{106CB5B6-7B8E-45B3-91B1-0BEA6C788280}" srcOrd="2" destOrd="0" presId="urn:microsoft.com/office/officeart/2018/2/layout/IconVerticalSolidList"/>
    <dgm:cxn modelId="{ECEADEF5-0C0C-4B3E-ACB2-AAADE3326CB4}" type="presParOf" srcId="{811CB2FD-078A-4B74-A7E5-F86919E05625}" destId="{A4F61EB0-7055-40FF-BCF0-32C674F88A92}" srcOrd="3" destOrd="0" presId="urn:microsoft.com/office/officeart/2018/2/layout/IconVerticalSolidList"/>
    <dgm:cxn modelId="{546739C6-23F8-45B0-840A-C5A59DFC581D}" type="presParOf" srcId="{811CB2FD-078A-4B74-A7E5-F86919E05625}" destId="{71EA0D62-4711-4E8A-A821-02CA82E80393}" srcOrd="4" destOrd="0" presId="urn:microsoft.com/office/officeart/2018/2/layout/IconVerticalSolidList"/>
    <dgm:cxn modelId="{03C85B1E-08F8-45E7-AB41-829EB0B5403D}" type="presParOf" srcId="{10EAED58-3297-4BF8-B91D-F95F7043A6C0}" destId="{AA3F1950-9712-4F19-92BA-066C9776DBE0}" srcOrd="3" destOrd="0" presId="urn:microsoft.com/office/officeart/2018/2/layout/IconVerticalSolidList"/>
    <dgm:cxn modelId="{E97BF773-EBE6-4A5A-B6F4-D8301827D423}" type="presParOf" srcId="{10EAED58-3297-4BF8-B91D-F95F7043A6C0}" destId="{5CDA0C50-4410-439C-9C69-5A7B5C4CC1B3}" srcOrd="4" destOrd="0" presId="urn:microsoft.com/office/officeart/2018/2/layout/IconVerticalSolidList"/>
    <dgm:cxn modelId="{B33CCFBB-5877-4D72-A1E8-C5FE85A37CC2}" type="presParOf" srcId="{5CDA0C50-4410-439C-9C69-5A7B5C4CC1B3}" destId="{B1360BEB-4208-42AA-9B47-C4CCC40BAD7C}" srcOrd="0" destOrd="0" presId="urn:microsoft.com/office/officeart/2018/2/layout/IconVerticalSolidList"/>
    <dgm:cxn modelId="{941D822C-1376-498A-B324-4FFB7709FA39}" type="presParOf" srcId="{5CDA0C50-4410-439C-9C69-5A7B5C4CC1B3}" destId="{A6E3A2DF-1AE8-40A1-A79C-51AC8CAC65B3}" srcOrd="1" destOrd="0" presId="urn:microsoft.com/office/officeart/2018/2/layout/IconVerticalSolidList"/>
    <dgm:cxn modelId="{F53F8DA6-1694-43D9-869C-E391BB04475F}" type="presParOf" srcId="{5CDA0C50-4410-439C-9C69-5A7B5C4CC1B3}" destId="{9B34169A-1BBA-4992-A79E-55EE563C13E4}" srcOrd="2" destOrd="0" presId="urn:microsoft.com/office/officeart/2018/2/layout/IconVerticalSolidList"/>
    <dgm:cxn modelId="{0D0447D2-6378-406E-A5B4-E6004762C068}" type="presParOf" srcId="{5CDA0C50-4410-439C-9C69-5A7B5C4CC1B3}" destId="{777D18B3-629A-42BF-9F68-B4D20797F6CF}" srcOrd="3" destOrd="0" presId="urn:microsoft.com/office/officeart/2018/2/layout/IconVerticalSolidList"/>
    <dgm:cxn modelId="{A54D4809-05E4-4A53-8DD0-0736137BFC18}" type="presParOf" srcId="{5CDA0C50-4410-439C-9C69-5A7B5C4CC1B3}" destId="{B5BFEF37-8686-47C4-987C-64747A16F67A}" srcOrd="4" destOrd="0" presId="urn:microsoft.com/office/officeart/2018/2/layout/IconVerticalSolidList"/>
    <dgm:cxn modelId="{31E29165-C45D-4DAC-B7BD-158CF31AEF2D}" type="presParOf" srcId="{10EAED58-3297-4BF8-B91D-F95F7043A6C0}" destId="{2B24D8F5-BA8B-4F2A-987C-D3FB9FA6BF42}" srcOrd="5" destOrd="0" presId="urn:microsoft.com/office/officeart/2018/2/layout/IconVerticalSolidList"/>
    <dgm:cxn modelId="{2B59BD58-03C2-4769-A7F7-9179000DF6AF}" type="presParOf" srcId="{10EAED58-3297-4BF8-B91D-F95F7043A6C0}" destId="{C7E65364-AD65-48AD-80C1-87282E2B40BF}" srcOrd="6" destOrd="0" presId="urn:microsoft.com/office/officeart/2018/2/layout/IconVerticalSolidList"/>
    <dgm:cxn modelId="{1A05BF0D-77D8-4366-95C2-E57FFE4981A5}" type="presParOf" srcId="{C7E65364-AD65-48AD-80C1-87282E2B40BF}" destId="{723B8F0E-4FEB-4022-A573-8A1FA1EE2959}" srcOrd="0" destOrd="0" presId="urn:microsoft.com/office/officeart/2018/2/layout/IconVerticalSolidList"/>
    <dgm:cxn modelId="{2172F91E-AE24-4B13-A0AF-D55EF0EAA8AE}" type="presParOf" srcId="{C7E65364-AD65-48AD-80C1-87282E2B40BF}" destId="{563A949C-F0CB-49A8-ADAC-714716AF81F5}" srcOrd="1" destOrd="0" presId="urn:microsoft.com/office/officeart/2018/2/layout/IconVerticalSolidList"/>
    <dgm:cxn modelId="{15119AE3-E258-49F8-9807-CB2B0EE343DA}" type="presParOf" srcId="{C7E65364-AD65-48AD-80C1-87282E2B40BF}" destId="{E98A2F71-889A-42D4-9381-EE51C8C7F7E7}" srcOrd="2" destOrd="0" presId="urn:microsoft.com/office/officeart/2018/2/layout/IconVerticalSolidList"/>
    <dgm:cxn modelId="{C78901B6-5C93-4BEF-A29C-876C184BE173}" type="presParOf" srcId="{C7E65364-AD65-48AD-80C1-87282E2B40BF}" destId="{DB735BC5-7AEA-4B9C-A89F-23463280572A}" srcOrd="3" destOrd="0" presId="urn:microsoft.com/office/officeart/2018/2/layout/IconVerticalSolidList"/>
    <dgm:cxn modelId="{11E10F05-5FB6-4EF4-9523-1BC149599165}" type="presParOf" srcId="{C7E65364-AD65-48AD-80C1-87282E2B40BF}" destId="{7F6C5470-74D8-43DE-B5BA-7953F2E6354A}" srcOrd="4" destOrd="0" presId="urn:microsoft.com/office/officeart/2018/2/layout/IconVerticalSolidList"/>
    <dgm:cxn modelId="{91FBBC9D-77A4-4054-B6E3-12AE095E8083}" type="presParOf" srcId="{10EAED58-3297-4BF8-B91D-F95F7043A6C0}" destId="{4281C2DD-3DD2-488D-A7A8-88D6B254DA05}" srcOrd="7" destOrd="0" presId="urn:microsoft.com/office/officeart/2018/2/layout/IconVerticalSolidList"/>
    <dgm:cxn modelId="{7E0F39F8-0B00-41E3-8A15-6BD00EF03FEA}" type="presParOf" srcId="{10EAED58-3297-4BF8-B91D-F95F7043A6C0}" destId="{E1DF8D2A-EAF3-49A9-8BCD-D4DA37F368AB}" srcOrd="8" destOrd="0" presId="urn:microsoft.com/office/officeart/2018/2/layout/IconVerticalSolidList"/>
    <dgm:cxn modelId="{97D8DED8-E324-4E25-9898-BAE3615CECC4}" type="presParOf" srcId="{E1DF8D2A-EAF3-49A9-8BCD-D4DA37F368AB}" destId="{0577394E-294F-4E1D-8E78-1E97417AFA3C}" srcOrd="0" destOrd="0" presId="urn:microsoft.com/office/officeart/2018/2/layout/IconVerticalSolidList"/>
    <dgm:cxn modelId="{EA6FBBFD-6327-4C96-8CA5-D2D80CDA5AEE}" type="presParOf" srcId="{E1DF8D2A-EAF3-49A9-8BCD-D4DA37F368AB}" destId="{E1F33DB6-8577-4FF8-B16A-EF045459AADD}" srcOrd="1" destOrd="0" presId="urn:microsoft.com/office/officeart/2018/2/layout/IconVerticalSolidList"/>
    <dgm:cxn modelId="{7C5F137A-9C08-4B2E-9218-0F23970A303E}" type="presParOf" srcId="{E1DF8D2A-EAF3-49A9-8BCD-D4DA37F368AB}" destId="{5678521C-BCF1-485F-9A23-7CA5F5025ABD}" srcOrd="2" destOrd="0" presId="urn:microsoft.com/office/officeart/2018/2/layout/IconVerticalSolidList"/>
    <dgm:cxn modelId="{84F2DD3B-21EE-4D0D-9B7C-28062FB7D67A}" type="presParOf" srcId="{E1DF8D2A-EAF3-49A9-8BCD-D4DA37F368AB}" destId="{0FBC98BB-D430-4B5E-AECF-79AC40DDD7D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BD5D93-7A37-4819-AAA4-5181E18F554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2F78C11-4AFC-4738-9D08-2DE56FE66EA8}">
      <dgm:prSet/>
      <dgm:spPr/>
      <dgm:t>
        <a:bodyPr/>
        <a:lstStyle/>
        <a:p>
          <a:r>
            <a:rPr lang="en-US"/>
            <a:t>Yigo-Tumon Aquifer Basin</a:t>
          </a:r>
        </a:p>
      </dgm:t>
    </dgm:pt>
    <dgm:pt modelId="{B98EDC3C-3FB3-4BEE-8E13-9318A4727B34}" type="parTrans" cxnId="{F23C178B-5EC6-4D84-BDE4-CC3B97D4F4CA}">
      <dgm:prSet/>
      <dgm:spPr/>
      <dgm:t>
        <a:bodyPr/>
        <a:lstStyle/>
        <a:p>
          <a:endParaRPr lang="en-US"/>
        </a:p>
      </dgm:t>
    </dgm:pt>
    <dgm:pt modelId="{066C1FF0-5FDA-4901-9A28-E09CCB839C2B}" type="sibTrans" cxnId="{F23C178B-5EC6-4D84-BDE4-CC3B97D4F4CA}">
      <dgm:prSet/>
      <dgm:spPr/>
      <dgm:t>
        <a:bodyPr/>
        <a:lstStyle/>
        <a:p>
          <a:endParaRPr lang="en-US"/>
        </a:p>
      </dgm:t>
    </dgm:pt>
    <dgm:pt modelId="{937A6310-9089-46A8-A201-B911DE8B2954}">
      <dgm:prSet/>
      <dgm:spPr/>
      <dgm:t>
        <a:bodyPr/>
        <a:lstStyle/>
        <a:p>
          <a:r>
            <a:rPr lang="en-US"/>
            <a:t>Basin Geology, Hydrology, Hydrogeology</a:t>
          </a:r>
        </a:p>
      </dgm:t>
    </dgm:pt>
    <dgm:pt modelId="{96D5965E-1895-4F33-9FE3-60486D0F83BF}" type="parTrans" cxnId="{0E54EB40-EC2D-4DE2-A997-47F01E4AE84E}">
      <dgm:prSet/>
      <dgm:spPr/>
      <dgm:t>
        <a:bodyPr/>
        <a:lstStyle/>
        <a:p>
          <a:endParaRPr lang="en-US"/>
        </a:p>
      </dgm:t>
    </dgm:pt>
    <dgm:pt modelId="{251E62E3-5372-47BF-816B-83675A9F79DB}" type="sibTrans" cxnId="{0E54EB40-EC2D-4DE2-A997-47F01E4AE84E}">
      <dgm:prSet/>
      <dgm:spPr/>
      <dgm:t>
        <a:bodyPr/>
        <a:lstStyle/>
        <a:p>
          <a:endParaRPr lang="en-US"/>
        </a:p>
      </dgm:t>
    </dgm:pt>
    <dgm:pt modelId="{55073759-5E37-4099-A9D5-265CBEDA7DE9}">
      <dgm:prSet/>
      <dgm:spPr/>
      <dgm:t>
        <a:bodyPr/>
        <a:lstStyle/>
        <a:p>
          <a:r>
            <a:rPr lang="en-US"/>
            <a:t>Freshwater Lens Dynamics</a:t>
          </a:r>
        </a:p>
      </dgm:t>
    </dgm:pt>
    <dgm:pt modelId="{E0842407-00EA-45A1-ADB8-100D0319E12A}" type="parTrans" cxnId="{B3B1C0D4-2E9A-4951-ADF7-740BEA1943C8}">
      <dgm:prSet/>
      <dgm:spPr/>
      <dgm:t>
        <a:bodyPr/>
        <a:lstStyle/>
        <a:p>
          <a:endParaRPr lang="en-US"/>
        </a:p>
      </dgm:t>
    </dgm:pt>
    <dgm:pt modelId="{D3E79A63-7A41-402E-A255-4E49920AA12B}" type="sibTrans" cxnId="{B3B1C0D4-2E9A-4951-ADF7-740BEA1943C8}">
      <dgm:prSet/>
      <dgm:spPr/>
      <dgm:t>
        <a:bodyPr/>
        <a:lstStyle/>
        <a:p>
          <a:endParaRPr lang="en-US"/>
        </a:p>
      </dgm:t>
    </dgm:pt>
    <dgm:pt modelId="{C7911827-AEB4-4569-A4CF-8064F5256397}">
      <dgm:prSet/>
      <dgm:spPr/>
      <dgm:t>
        <a:bodyPr/>
        <a:lstStyle/>
        <a:p>
          <a:r>
            <a:rPr lang="en-US"/>
            <a:t>CWMP and Observation Wells</a:t>
          </a:r>
        </a:p>
      </dgm:t>
    </dgm:pt>
    <dgm:pt modelId="{FCF39C8B-147D-4E96-B90D-B1B9F29DCDE6}" type="parTrans" cxnId="{B9121E8F-CDE9-4959-BDD7-9BAC9C99C828}">
      <dgm:prSet/>
      <dgm:spPr/>
      <dgm:t>
        <a:bodyPr/>
        <a:lstStyle/>
        <a:p>
          <a:endParaRPr lang="en-US"/>
        </a:p>
      </dgm:t>
    </dgm:pt>
    <dgm:pt modelId="{1D9F24AE-7B17-4A4A-8A4E-942619FDDBA8}" type="sibTrans" cxnId="{B9121E8F-CDE9-4959-BDD7-9BAC9C99C828}">
      <dgm:prSet/>
      <dgm:spPr/>
      <dgm:t>
        <a:bodyPr/>
        <a:lstStyle/>
        <a:p>
          <a:endParaRPr lang="en-US"/>
        </a:p>
      </dgm:t>
    </dgm:pt>
    <dgm:pt modelId="{FD544C91-5AA5-4895-BAA8-688E56E26FAF}" type="pres">
      <dgm:prSet presAssocID="{5FBD5D93-7A37-4819-AAA4-5181E18F554B}" presName="linear" presStyleCnt="0">
        <dgm:presLayoutVars>
          <dgm:animLvl val="lvl"/>
          <dgm:resizeHandles val="exact"/>
        </dgm:presLayoutVars>
      </dgm:prSet>
      <dgm:spPr/>
    </dgm:pt>
    <dgm:pt modelId="{FC26DEA4-AFD5-4330-9471-137EF7646D23}" type="pres">
      <dgm:prSet presAssocID="{B2F78C11-4AFC-4738-9D08-2DE56FE66EA8}" presName="parentText" presStyleLbl="node1" presStyleIdx="0" presStyleCnt="4">
        <dgm:presLayoutVars>
          <dgm:chMax val="0"/>
          <dgm:bulletEnabled val="1"/>
        </dgm:presLayoutVars>
      </dgm:prSet>
      <dgm:spPr/>
    </dgm:pt>
    <dgm:pt modelId="{0864E315-E14C-42C4-8DF3-239B5E2F575E}" type="pres">
      <dgm:prSet presAssocID="{066C1FF0-5FDA-4901-9A28-E09CCB839C2B}" presName="spacer" presStyleCnt="0"/>
      <dgm:spPr/>
    </dgm:pt>
    <dgm:pt modelId="{0AC27115-1C0B-4ED6-8CB3-27417F32A5A1}" type="pres">
      <dgm:prSet presAssocID="{937A6310-9089-46A8-A201-B911DE8B2954}" presName="parentText" presStyleLbl="node1" presStyleIdx="1" presStyleCnt="4">
        <dgm:presLayoutVars>
          <dgm:chMax val="0"/>
          <dgm:bulletEnabled val="1"/>
        </dgm:presLayoutVars>
      </dgm:prSet>
      <dgm:spPr/>
    </dgm:pt>
    <dgm:pt modelId="{09D7A165-CD0D-4496-9570-C37E8FE071DE}" type="pres">
      <dgm:prSet presAssocID="{251E62E3-5372-47BF-816B-83675A9F79DB}" presName="spacer" presStyleCnt="0"/>
      <dgm:spPr/>
    </dgm:pt>
    <dgm:pt modelId="{63BB580B-1ADC-4BF6-AD45-77FD0BD40B23}" type="pres">
      <dgm:prSet presAssocID="{55073759-5E37-4099-A9D5-265CBEDA7DE9}" presName="parentText" presStyleLbl="node1" presStyleIdx="2" presStyleCnt="4">
        <dgm:presLayoutVars>
          <dgm:chMax val="0"/>
          <dgm:bulletEnabled val="1"/>
        </dgm:presLayoutVars>
      </dgm:prSet>
      <dgm:spPr/>
    </dgm:pt>
    <dgm:pt modelId="{E51D42D0-68DC-4D77-9847-83EA1A8A3973}" type="pres">
      <dgm:prSet presAssocID="{D3E79A63-7A41-402E-A255-4E49920AA12B}" presName="spacer" presStyleCnt="0"/>
      <dgm:spPr/>
    </dgm:pt>
    <dgm:pt modelId="{CD01A81A-4C56-4336-98B3-767094A309AF}" type="pres">
      <dgm:prSet presAssocID="{C7911827-AEB4-4569-A4CF-8064F5256397}" presName="parentText" presStyleLbl="node1" presStyleIdx="3" presStyleCnt="4">
        <dgm:presLayoutVars>
          <dgm:chMax val="0"/>
          <dgm:bulletEnabled val="1"/>
        </dgm:presLayoutVars>
      </dgm:prSet>
      <dgm:spPr/>
    </dgm:pt>
  </dgm:ptLst>
  <dgm:cxnLst>
    <dgm:cxn modelId="{67985D00-3C9C-4261-82DC-AE2028184EC5}" type="presOf" srcId="{5FBD5D93-7A37-4819-AAA4-5181E18F554B}" destId="{FD544C91-5AA5-4895-BAA8-688E56E26FAF}" srcOrd="0" destOrd="0" presId="urn:microsoft.com/office/officeart/2005/8/layout/vList2"/>
    <dgm:cxn modelId="{D3985014-3BB8-4EB9-90F3-A0D573A018E7}" type="presOf" srcId="{B2F78C11-4AFC-4738-9D08-2DE56FE66EA8}" destId="{FC26DEA4-AFD5-4330-9471-137EF7646D23}" srcOrd="0" destOrd="0" presId="urn:microsoft.com/office/officeart/2005/8/layout/vList2"/>
    <dgm:cxn modelId="{0E54EB40-EC2D-4DE2-A997-47F01E4AE84E}" srcId="{5FBD5D93-7A37-4819-AAA4-5181E18F554B}" destId="{937A6310-9089-46A8-A201-B911DE8B2954}" srcOrd="1" destOrd="0" parTransId="{96D5965E-1895-4F33-9FE3-60486D0F83BF}" sibTransId="{251E62E3-5372-47BF-816B-83675A9F79DB}"/>
    <dgm:cxn modelId="{F23C178B-5EC6-4D84-BDE4-CC3B97D4F4CA}" srcId="{5FBD5D93-7A37-4819-AAA4-5181E18F554B}" destId="{B2F78C11-4AFC-4738-9D08-2DE56FE66EA8}" srcOrd="0" destOrd="0" parTransId="{B98EDC3C-3FB3-4BEE-8E13-9318A4727B34}" sibTransId="{066C1FF0-5FDA-4901-9A28-E09CCB839C2B}"/>
    <dgm:cxn modelId="{B9121E8F-CDE9-4959-BDD7-9BAC9C99C828}" srcId="{5FBD5D93-7A37-4819-AAA4-5181E18F554B}" destId="{C7911827-AEB4-4569-A4CF-8064F5256397}" srcOrd="3" destOrd="0" parTransId="{FCF39C8B-147D-4E96-B90D-B1B9F29DCDE6}" sibTransId="{1D9F24AE-7B17-4A4A-8A4E-942619FDDBA8}"/>
    <dgm:cxn modelId="{80B797CA-DA1C-41D7-B20D-E2675504A08C}" type="presOf" srcId="{937A6310-9089-46A8-A201-B911DE8B2954}" destId="{0AC27115-1C0B-4ED6-8CB3-27417F32A5A1}" srcOrd="0" destOrd="0" presId="urn:microsoft.com/office/officeart/2005/8/layout/vList2"/>
    <dgm:cxn modelId="{B3B1C0D4-2E9A-4951-ADF7-740BEA1943C8}" srcId="{5FBD5D93-7A37-4819-AAA4-5181E18F554B}" destId="{55073759-5E37-4099-A9D5-265CBEDA7DE9}" srcOrd="2" destOrd="0" parTransId="{E0842407-00EA-45A1-ADB8-100D0319E12A}" sibTransId="{D3E79A63-7A41-402E-A255-4E49920AA12B}"/>
    <dgm:cxn modelId="{B8492BE6-53F1-4EC3-916E-AC3A46BEB4DF}" type="presOf" srcId="{55073759-5E37-4099-A9D5-265CBEDA7DE9}" destId="{63BB580B-1ADC-4BF6-AD45-77FD0BD40B23}" srcOrd="0" destOrd="0" presId="urn:microsoft.com/office/officeart/2005/8/layout/vList2"/>
    <dgm:cxn modelId="{2CC4CDF6-3D94-45E8-B1E3-51C42F566A13}" type="presOf" srcId="{C7911827-AEB4-4569-A4CF-8064F5256397}" destId="{CD01A81A-4C56-4336-98B3-767094A309AF}" srcOrd="0" destOrd="0" presId="urn:microsoft.com/office/officeart/2005/8/layout/vList2"/>
    <dgm:cxn modelId="{E7CC62FF-C406-4A4E-82D8-36EA15958A1D}" type="presParOf" srcId="{FD544C91-5AA5-4895-BAA8-688E56E26FAF}" destId="{FC26DEA4-AFD5-4330-9471-137EF7646D23}" srcOrd="0" destOrd="0" presId="urn:microsoft.com/office/officeart/2005/8/layout/vList2"/>
    <dgm:cxn modelId="{B8069EF1-DBC6-46F1-9602-F2F004E80AC1}" type="presParOf" srcId="{FD544C91-5AA5-4895-BAA8-688E56E26FAF}" destId="{0864E315-E14C-42C4-8DF3-239B5E2F575E}" srcOrd="1" destOrd="0" presId="urn:microsoft.com/office/officeart/2005/8/layout/vList2"/>
    <dgm:cxn modelId="{677D3F08-EE64-4939-8BAA-96E5C29E2ABB}" type="presParOf" srcId="{FD544C91-5AA5-4895-BAA8-688E56E26FAF}" destId="{0AC27115-1C0B-4ED6-8CB3-27417F32A5A1}" srcOrd="2" destOrd="0" presId="urn:microsoft.com/office/officeart/2005/8/layout/vList2"/>
    <dgm:cxn modelId="{02806763-8227-4C61-88A3-8466971E935E}" type="presParOf" srcId="{FD544C91-5AA5-4895-BAA8-688E56E26FAF}" destId="{09D7A165-CD0D-4496-9570-C37E8FE071DE}" srcOrd="3" destOrd="0" presId="urn:microsoft.com/office/officeart/2005/8/layout/vList2"/>
    <dgm:cxn modelId="{D7567DAF-CF78-42E3-8849-A16AEB868509}" type="presParOf" srcId="{FD544C91-5AA5-4895-BAA8-688E56E26FAF}" destId="{63BB580B-1ADC-4BF6-AD45-77FD0BD40B23}" srcOrd="4" destOrd="0" presId="urn:microsoft.com/office/officeart/2005/8/layout/vList2"/>
    <dgm:cxn modelId="{34290506-F6CA-4322-AC95-5786DE523ABF}" type="presParOf" srcId="{FD544C91-5AA5-4895-BAA8-688E56E26FAF}" destId="{E51D42D0-68DC-4D77-9847-83EA1A8A3973}" srcOrd="5" destOrd="0" presId="urn:microsoft.com/office/officeart/2005/8/layout/vList2"/>
    <dgm:cxn modelId="{FC0F676C-7370-4D43-91DE-91B3382EB009}" type="presParOf" srcId="{FD544C91-5AA5-4895-BAA8-688E56E26FAF}" destId="{CD01A81A-4C56-4336-98B3-767094A309A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CEAC3F-D012-476F-9E7F-70A3613C3D5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DD87FF4-23D8-4526-8123-C452BAE533BF}">
      <dgm:prSet/>
      <dgm:spPr/>
      <dgm:t>
        <a:bodyPr/>
        <a:lstStyle/>
        <a:p>
          <a:r>
            <a:rPr lang="en-US"/>
            <a:t>Data Sources</a:t>
          </a:r>
        </a:p>
      </dgm:t>
    </dgm:pt>
    <dgm:pt modelId="{95923559-7026-4D5C-B0CB-80452C80F913}" type="parTrans" cxnId="{9BC4E1C0-253C-4541-B7FE-0BFA334C0BDB}">
      <dgm:prSet/>
      <dgm:spPr/>
      <dgm:t>
        <a:bodyPr/>
        <a:lstStyle/>
        <a:p>
          <a:endParaRPr lang="en-US"/>
        </a:p>
      </dgm:t>
    </dgm:pt>
    <dgm:pt modelId="{7B041C9B-E07A-4874-87D3-1219F33CC2D0}" type="sibTrans" cxnId="{9BC4E1C0-253C-4541-B7FE-0BFA334C0BDB}">
      <dgm:prSet/>
      <dgm:spPr/>
      <dgm:t>
        <a:bodyPr/>
        <a:lstStyle/>
        <a:p>
          <a:endParaRPr lang="en-US"/>
        </a:p>
      </dgm:t>
    </dgm:pt>
    <dgm:pt modelId="{868DDEE0-1131-4FBE-8C5D-F1CAE6101A64}">
      <dgm:prSet/>
      <dgm:spPr/>
      <dgm:t>
        <a:bodyPr/>
        <a:lstStyle/>
        <a:p>
          <a:r>
            <a:rPr lang="en-US"/>
            <a:t>Anatomy of Aquifer</a:t>
          </a:r>
        </a:p>
      </dgm:t>
    </dgm:pt>
    <dgm:pt modelId="{9F3CA479-12D7-4667-9A30-E0D3455C0F58}" type="parTrans" cxnId="{48D15694-C0D5-4F95-90FB-5A60A64B816B}">
      <dgm:prSet/>
      <dgm:spPr/>
      <dgm:t>
        <a:bodyPr/>
        <a:lstStyle/>
        <a:p>
          <a:endParaRPr lang="en-US"/>
        </a:p>
      </dgm:t>
    </dgm:pt>
    <dgm:pt modelId="{185A2B8F-161C-4DC0-A641-817A1E79372D}" type="sibTrans" cxnId="{48D15694-C0D5-4F95-90FB-5A60A64B816B}">
      <dgm:prSet/>
      <dgm:spPr/>
      <dgm:t>
        <a:bodyPr/>
        <a:lstStyle/>
        <a:p>
          <a:endParaRPr lang="en-US"/>
        </a:p>
      </dgm:t>
    </dgm:pt>
    <dgm:pt modelId="{55F5B7E2-9785-4A33-9A21-C7442A6C7ED2}">
      <dgm:prSet/>
      <dgm:spPr/>
      <dgm:t>
        <a:bodyPr/>
        <a:lstStyle/>
        <a:p>
          <a:r>
            <a:rPr lang="en-US"/>
            <a:t>Analysis</a:t>
          </a:r>
        </a:p>
      </dgm:t>
    </dgm:pt>
    <dgm:pt modelId="{F2E137E9-BC84-458F-8D38-6E2E492925C6}" type="parTrans" cxnId="{C073B3BE-5935-497A-AEDF-E71A50EC045E}">
      <dgm:prSet/>
      <dgm:spPr/>
      <dgm:t>
        <a:bodyPr/>
        <a:lstStyle/>
        <a:p>
          <a:endParaRPr lang="en-US"/>
        </a:p>
      </dgm:t>
    </dgm:pt>
    <dgm:pt modelId="{64FB5702-093D-42EE-AFFC-E24DE8D23478}" type="sibTrans" cxnId="{C073B3BE-5935-497A-AEDF-E71A50EC045E}">
      <dgm:prSet/>
      <dgm:spPr/>
      <dgm:t>
        <a:bodyPr/>
        <a:lstStyle/>
        <a:p>
          <a:endParaRPr lang="en-US"/>
        </a:p>
      </dgm:t>
    </dgm:pt>
    <dgm:pt modelId="{D504DECF-2852-41CB-8E41-FCBA5647F828}" type="pres">
      <dgm:prSet presAssocID="{34CEAC3F-D012-476F-9E7F-70A3613C3D5E}" presName="linear" presStyleCnt="0">
        <dgm:presLayoutVars>
          <dgm:animLvl val="lvl"/>
          <dgm:resizeHandles val="exact"/>
        </dgm:presLayoutVars>
      </dgm:prSet>
      <dgm:spPr/>
    </dgm:pt>
    <dgm:pt modelId="{7AF670D1-F400-4ADA-B9DF-147F88FFFBB0}" type="pres">
      <dgm:prSet presAssocID="{ADD87FF4-23D8-4526-8123-C452BAE533BF}" presName="parentText" presStyleLbl="node1" presStyleIdx="0" presStyleCnt="3">
        <dgm:presLayoutVars>
          <dgm:chMax val="0"/>
          <dgm:bulletEnabled val="1"/>
        </dgm:presLayoutVars>
      </dgm:prSet>
      <dgm:spPr/>
    </dgm:pt>
    <dgm:pt modelId="{317A8409-99EA-4762-AEB6-542327D710C9}" type="pres">
      <dgm:prSet presAssocID="{7B041C9B-E07A-4874-87D3-1219F33CC2D0}" presName="spacer" presStyleCnt="0"/>
      <dgm:spPr/>
    </dgm:pt>
    <dgm:pt modelId="{F0AE2F04-D5FC-4D53-9229-6DD20E9F11AB}" type="pres">
      <dgm:prSet presAssocID="{868DDEE0-1131-4FBE-8C5D-F1CAE6101A64}" presName="parentText" presStyleLbl="node1" presStyleIdx="1" presStyleCnt="3">
        <dgm:presLayoutVars>
          <dgm:chMax val="0"/>
          <dgm:bulletEnabled val="1"/>
        </dgm:presLayoutVars>
      </dgm:prSet>
      <dgm:spPr/>
    </dgm:pt>
    <dgm:pt modelId="{10717FAE-C103-4463-8B93-4B3648B63B67}" type="pres">
      <dgm:prSet presAssocID="{185A2B8F-161C-4DC0-A641-817A1E79372D}" presName="spacer" presStyleCnt="0"/>
      <dgm:spPr/>
    </dgm:pt>
    <dgm:pt modelId="{1E41EF48-E12C-446B-A074-B1D5EB5F44BD}" type="pres">
      <dgm:prSet presAssocID="{55F5B7E2-9785-4A33-9A21-C7442A6C7ED2}" presName="parentText" presStyleLbl="node1" presStyleIdx="2" presStyleCnt="3">
        <dgm:presLayoutVars>
          <dgm:chMax val="0"/>
          <dgm:bulletEnabled val="1"/>
        </dgm:presLayoutVars>
      </dgm:prSet>
      <dgm:spPr/>
    </dgm:pt>
  </dgm:ptLst>
  <dgm:cxnLst>
    <dgm:cxn modelId="{06A8E944-740B-44C7-B3DB-AF5C309C513A}" type="presOf" srcId="{34CEAC3F-D012-476F-9E7F-70A3613C3D5E}" destId="{D504DECF-2852-41CB-8E41-FCBA5647F828}" srcOrd="0" destOrd="0" presId="urn:microsoft.com/office/officeart/2005/8/layout/vList2"/>
    <dgm:cxn modelId="{66A9584B-1F4B-4B96-9AB8-7C48A6CAB880}" type="presOf" srcId="{55F5B7E2-9785-4A33-9A21-C7442A6C7ED2}" destId="{1E41EF48-E12C-446B-A074-B1D5EB5F44BD}" srcOrd="0" destOrd="0" presId="urn:microsoft.com/office/officeart/2005/8/layout/vList2"/>
    <dgm:cxn modelId="{28AF2E6E-9AEE-4830-882C-8E760248D642}" type="presOf" srcId="{868DDEE0-1131-4FBE-8C5D-F1CAE6101A64}" destId="{F0AE2F04-D5FC-4D53-9229-6DD20E9F11AB}" srcOrd="0" destOrd="0" presId="urn:microsoft.com/office/officeart/2005/8/layout/vList2"/>
    <dgm:cxn modelId="{E248FD51-39DC-422F-BC1F-B948C015E6BF}" type="presOf" srcId="{ADD87FF4-23D8-4526-8123-C452BAE533BF}" destId="{7AF670D1-F400-4ADA-B9DF-147F88FFFBB0}" srcOrd="0" destOrd="0" presId="urn:microsoft.com/office/officeart/2005/8/layout/vList2"/>
    <dgm:cxn modelId="{48D15694-C0D5-4F95-90FB-5A60A64B816B}" srcId="{34CEAC3F-D012-476F-9E7F-70A3613C3D5E}" destId="{868DDEE0-1131-4FBE-8C5D-F1CAE6101A64}" srcOrd="1" destOrd="0" parTransId="{9F3CA479-12D7-4667-9A30-E0D3455C0F58}" sibTransId="{185A2B8F-161C-4DC0-A641-817A1E79372D}"/>
    <dgm:cxn modelId="{C073B3BE-5935-497A-AEDF-E71A50EC045E}" srcId="{34CEAC3F-D012-476F-9E7F-70A3613C3D5E}" destId="{55F5B7E2-9785-4A33-9A21-C7442A6C7ED2}" srcOrd="2" destOrd="0" parTransId="{F2E137E9-BC84-458F-8D38-6E2E492925C6}" sibTransId="{64FB5702-093D-42EE-AFFC-E24DE8D23478}"/>
    <dgm:cxn modelId="{9BC4E1C0-253C-4541-B7FE-0BFA334C0BDB}" srcId="{34CEAC3F-D012-476F-9E7F-70A3613C3D5E}" destId="{ADD87FF4-23D8-4526-8123-C452BAE533BF}" srcOrd="0" destOrd="0" parTransId="{95923559-7026-4D5C-B0CB-80452C80F913}" sibTransId="{7B041C9B-E07A-4874-87D3-1219F33CC2D0}"/>
    <dgm:cxn modelId="{AEAD20E2-8277-484D-B4FD-814CDD81297A}" type="presParOf" srcId="{D504DECF-2852-41CB-8E41-FCBA5647F828}" destId="{7AF670D1-F400-4ADA-B9DF-147F88FFFBB0}" srcOrd="0" destOrd="0" presId="urn:microsoft.com/office/officeart/2005/8/layout/vList2"/>
    <dgm:cxn modelId="{CD547583-DA8E-4E9A-AEBE-FE5631E6B052}" type="presParOf" srcId="{D504DECF-2852-41CB-8E41-FCBA5647F828}" destId="{317A8409-99EA-4762-AEB6-542327D710C9}" srcOrd="1" destOrd="0" presId="urn:microsoft.com/office/officeart/2005/8/layout/vList2"/>
    <dgm:cxn modelId="{AADEC2C3-417C-4426-B371-CA3090251C2D}" type="presParOf" srcId="{D504DECF-2852-41CB-8E41-FCBA5647F828}" destId="{F0AE2F04-D5FC-4D53-9229-6DD20E9F11AB}" srcOrd="2" destOrd="0" presId="urn:microsoft.com/office/officeart/2005/8/layout/vList2"/>
    <dgm:cxn modelId="{B243861A-EE1B-4BCC-A96D-C840715AB5F0}" type="presParOf" srcId="{D504DECF-2852-41CB-8E41-FCBA5647F828}" destId="{10717FAE-C103-4463-8B93-4B3648B63B67}" srcOrd="3" destOrd="0" presId="urn:microsoft.com/office/officeart/2005/8/layout/vList2"/>
    <dgm:cxn modelId="{DE2FF86B-71E1-4843-A99B-2BE2637DBE1C}" type="presParOf" srcId="{D504DECF-2852-41CB-8E41-FCBA5647F828}" destId="{1E41EF48-E12C-446B-A074-B1D5EB5F44B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6EC45D-CFFF-45DB-9A2E-8BA51BE012C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488AC72-1AF7-4BA6-B1BD-C5B3333DD66A}">
      <dgm:prSet/>
      <dgm:spPr/>
      <dgm:t>
        <a:bodyPr/>
        <a:lstStyle/>
        <a:p>
          <a:r>
            <a:rPr lang="en-US"/>
            <a:t>Contributing Hydrologic Processes and lens hydrograph</a:t>
          </a:r>
        </a:p>
      </dgm:t>
    </dgm:pt>
    <dgm:pt modelId="{70A5AADB-E71C-4C2E-8F73-FFFD3F4E0263}" type="parTrans" cxnId="{E9E9C48C-86F1-4BAA-98CD-3D031E6E5850}">
      <dgm:prSet/>
      <dgm:spPr/>
      <dgm:t>
        <a:bodyPr/>
        <a:lstStyle/>
        <a:p>
          <a:endParaRPr lang="en-US"/>
        </a:p>
      </dgm:t>
    </dgm:pt>
    <dgm:pt modelId="{DBA30211-DDAD-42B1-AB92-C26DF8229AB5}" type="sibTrans" cxnId="{E9E9C48C-86F1-4BAA-98CD-3D031E6E5850}">
      <dgm:prSet/>
      <dgm:spPr/>
      <dgm:t>
        <a:bodyPr/>
        <a:lstStyle/>
        <a:p>
          <a:endParaRPr lang="en-US"/>
        </a:p>
      </dgm:t>
    </dgm:pt>
    <dgm:pt modelId="{A8A4AED5-D43F-4178-A214-9006623B7ED0}">
      <dgm:prSet/>
      <dgm:spPr/>
      <dgm:t>
        <a:bodyPr/>
        <a:lstStyle/>
        <a:p>
          <a:r>
            <a:rPr lang="en-US"/>
            <a:t>Vertical frequency analysis</a:t>
          </a:r>
        </a:p>
      </dgm:t>
    </dgm:pt>
    <dgm:pt modelId="{CF14917B-7E45-488D-96A4-528405069910}" type="parTrans" cxnId="{DBC141D3-D6E4-4169-B736-F3C64316A6EA}">
      <dgm:prSet/>
      <dgm:spPr/>
      <dgm:t>
        <a:bodyPr/>
        <a:lstStyle/>
        <a:p>
          <a:endParaRPr lang="en-US"/>
        </a:p>
      </dgm:t>
    </dgm:pt>
    <dgm:pt modelId="{ECCCDAC4-0F28-40BC-95BB-1007B1752A77}" type="sibTrans" cxnId="{DBC141D3-D6E4-4169-B736-F3C64316A6EA}">
      <dgm:prSet/>
      <dgm:spPr/>
      <dgm:t>
        <a:bodyPr/>
        <a:lstStyle/>
        <a:p>
          <a:endParaRPr lang="en-US"/>
        </a:p>
      </dgm:t>
    </dgm:pt>
    <dgm:pt modelId="{95A10005-DC89-4BD1-A351-BE8539DFD1C4}">
      <dgm:prSet/>
      <dgm:spPr/>
      <dgm:t>
        <a:bodyPr/>
        <a:lstStyle/>
        <a:p>
          <a:r>
            <a:rPr lang="en-US"/>
            <a:t>Discussion</a:t>
          </a:r>
        </a:p>
      </dgm:t>
    </dgm:pt>
    <dgm:pt modelId="{57DCA13D-0723-49B2-98A7-BF97F24CD5DF}" type="parTrans" cxnId="{AB1FD0EB-52B7-4853-93F8-A5CA72A26AC6}">
      <dgm:prSet/>
      <dgm:spPr/>
      <dgm:t>
        <a:bodyPr/>
        <a:lstStyle/>
        <a:p>
          <a:endParaRPr lang="en-US"/>
        </a:p>
      </dgm:t>
    </dgm:pt>
    <dgm:pt modelId="{44D7EC7B-0677-411D-994E-54B6673C01D7}" type="sibTrans" cxnId="{AB1FD0EB-52B7-4853-93F8-A5CA72A26AC6}">
      <dgm:prSet/>
      <dgm:spPr/>
      <dgm:t>
        <a:bodyPr/>
        <a:lstStyle/>
        <a:p>
          <a:endParaRPr lang="en-US"/>
        </a:p>
      </dgm:t>
    </dgm:pt>
    <dgm:pt modelId="{662FF7DC-DA33-4734-822F-F1616C9BAD45}" type="pres">
      <dgm:prSet presAssocID="{906EC45D-CFFF-45DB-9A2E-8BA51BE012CF}" presName="linear" presStyleCnt="0">
        <dgm:presLayoutVars>
          <dgm:animLvl val="lvl"/>
          <dgm:resizeHandles val="exact"/>
        </dgm:presLayoutVars>
      </dgm:prSet>
      <dgm:spPr/>
    </dgm:pt>
    <dgm:pt modelId="{E1046D7F-1430-4D87-8D26-6846A4477419}" type="pres">
      <dgm:prSet presAssocID="{0488AC72-1AF7-4BA6-B1BD-C5B3333DD66A}" presName="parentText" presStyleLbl="node1" presStyleIdx="0" presStyleCnt="3">
        <dgm:presLayoutVars>
          <dgm:chMax val="0"/>
          <dgm:bulletEnabled val="1"/>
        </dgm:presLayoutVars>
      </dgm:prSet>
      <dgm:spPr/>
    </dgm:pt>
    <dgm:pt modelId="{60B5BE1F-88C0-473D-94B5-8D3F84A8DA91}" type="pres">
      <dgm:prSet presAssocID="{DBA30211-DDAD-42B1-AB92-C26DF8229AB5}" presName="spacer" presStyleCnt="0"/>
      <dgm:spPr/>
    </dgm:pt>
    <dgm:pt modelId="{B6013CED-C066-4F6C-A1F4-E75611DFC072}" type="pres">
      <dgm:prSet presAssocID="{A8A4AED5-D43F-4178-A214-9006623B7ED0}" presName="parentText" presStyleLbl="node1" presStyleIdx="1" presStyleCnt="3">
        <dgm:presLayoutVars>
          <dgm:chMax val="0"/>
          <dgm:bulletEnabled val="1"/>
        </dgm:presLayoutVars>
      </dgm:prSet>
      <dgm:spPr/>
    </dgm:pt>
    <dgm:pt modelId="{158FA7B7-596D-41EF-B4D5-8528F401F421}" type="pres">
      <dgm:prSet presAssocID="{ECCCDAC4-0F28-40BC-95BB-1007B1752A77}" presName="spacer" presStyleCnt="0"/>
      <dgm:spPr/>
    </dgm:pt>
    <dgm:pt modelId="{9F676A0D-FF66-465A-890F-7FF718591585}" type="pres">
      <dgm:prSet presAssocID="{95A10005-DC89-4BD1-A351-BE8539DFD1C4}" presName="parentText" presStyleLbl="node1" presStyleIdx="2" presStyleCnt="3">
        <dgm:presLayoutVars>
          <dgm:chMax val="0"/>
          <dgm:bulletEnabled val="1"/>
        </dgm:presLayoutVars>
      </dgm:prSet>
      <dgm:spPr/>
    </dgm:pt>
  </dgm:ptLst>
  <dgm:cxnLst>
    <dgm:cxn modelId="{9C957C57-4A04-4DEF-9A3A-38D9BA1C3EA6}" type="presOf" srcId="{95A10005-DC89-4BD1-A351-BE8539DFD1C4}" destId="{9F676A0D-FF66-465A-890F-7FF718591585}" srcOrd="0" destOrd="0" presId="urn:microsoft.com/office/officeart/2005/8/layout/vList2"/>
    <dgm:cxn modelId="{E9E9C48C-86F1-4BAA-98CD-3D031E6E5850}" srcId="{906EC45D-CFFF-45DB-9A2E-8BA51BE012CF}" destId="{0488AC72-1AF7-4BA6-B1BD-C5B3333DD66A}" srcOrd="0" destOrd="0" parTransId="{70A5AADB-E71C-4C2E-8F73-FFFD3F4E0263}" sibTransId="{DBA30211-DDAD-42B1-AB92-C26DF8229AB5}"/>
    <dgm:cxn modelId="{499BA893-EDAE-4062-B5C9-8833CA12E0E1}" type="presOf" srcId="{0488AC72-1AF7-4BA6-B1BD-C5B3333DD66A}" destId="{E1046D7F-1430-4D87-8D26-6846A4477419}" srcOrd="0" destOrd="0" presId="urn:microsoft.com/office/officeart/2005/8/layout/vList2"/>
    <dgm:cxn modelId="{4FDB7F9F-C7D3-4F7A-80FA-9EA8D2C7F1B2}" type="presOf" srcId="{906EC45D-CFFF-45DB-9A2E-8BA51BE012CF}" destId="{662FF7DC-DA33-4734-822F-F1616C9BAD45}" srcOrd="0" destOrd="0" presId="urn:microsoft.com/office/officeart/2005/8/layout/vList2"/>
    <dgm:cxn modelId="{39FE64C2-228C-482E-A794-D5BD2B832970}" type="presOf" srcId="{A8A4AED5-D43F-4178-A214-9006623B7ED0}" destId="{B6013CED-C066-4F6C-A1F4-E75611DFC072}" srcOrd="0" destOrd="0" presId="urn:microsoft.com/office/officeart/2005/8/layout/vList2"/>
    <dgm:cxn modelId="{DBC141D3-D6E4-4169-B736-F3C64316A6EA}" srcId="{906EC45D-CFFF-45DB-9A2E-8BA51BE012CF}" destId="{A8A4AED5-D43F-4178-A214-9006623B7ED0}" srcOrd="1" destOrd="0" parTransId="{CF14917B-7E45-488D-96A4-528405069910}" sibTransId="{ECCCDAC4-0F28-40BC-95BB-1007B1752A77}"/>
    <dgm:cxn modelId="{AB1FD0EB-52B7-4853-93F8-A5CA72A26AC6}" srcId="{906EC45D-CFFF-45DB-9A2E-8BA51BE012CF}" destId="{95A10005-DC89-4BD1-A351-BE8539DFD1C4}" srcOrd="2" destOrd="0" parTransId="{57DCA13D-0723-49B2-98A7-BF97F24CD5DF}" sibTransId="{44D7EC7B-0677-411D-994E-54B6673C01D7}"/>
    <dgm:cxn modelId="{326E1E9F-ADF7-42BA-809E-DC18CD163A62}" type="presParOf" srcId="{662FF7DC-DA33-4734-822F-F1616C9BAD45}" destId="{E1046D7F-1430-4D87-8D26-6846A4477419}" srcOrd="0" destOrd="0" presId="urn:microsoft.com/office/officeart/2005/8/layout/vList2"/>
    <dgm:cxn modelId="{5788A8B9-6D6B-4D9F-97BF-4F5528DC92D2}" type="presParOf" srcId="{662FF7DC-DA33-4734-822F-F1616C9BAD45}" destId="{60B5BE1F-88C0-473D-94B5-8D3F84A8DA91}" srcOrd="1" destOrd="0" presId="urn:microsoft.com/office/officeart/2005/8/layout/vList2"/>
    <dgm:cxn modelId="{AE516C78-7658-448A-845D-194EEC9010D0}" type="presParOf" srcId="{662FF7DC-DA33-4734-822F-F1616C9BAD45}" destId="{B6013CED-C066-4F6C-A1F4-E75611DFC072}" srcOrd="2" destOrd="0" presId="urn:microsoft.com/office/officeart/2005/8/layout/vList2"/>
    <dgm:cxn modelId="{2B6CE266-0B02-483D-98E4-97DB95C42899}" type="presParOf" srcId="{662FF7DC-DA33-4734-822F-F1616C9BAD45}" destId="{158FA7B7-596D-41EF-B4D5-8528F401F421}" srcOrd="3" destOrd="0" presId="urn:microsoft.com/office/officeart/2005/8/layout/vList2"/>
    <dgm:cxn modelId="{6CBC7893-EF73-44D1-BAE9-A3F254FE942C}" type="presParOf" srcId="{662FF7DC-DA33-4734-822F-F1616C9BAD45}" destId="{9F676A0D-FF66-465A-890F-7FF71859158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2487A-3E88-4E2D-807B-3826E959F518}">
      <dsp:nvSpPr>
        <dsp:cNvPr id="0" name=""/>
        <dsp:cNvSpPr/>
      </dsp:nvSpPr>
      <dsp:spPr>
        <a:xfrm>
          <a:off x="-318850" y="13197"/>
          <a:ext cx="6513603" cy="9765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939C4-1073-42E4-A0F2-64DC109D0E72}">
      <dsp:nvSpPr>
        <dsp:cNvPr id="0" name=""/>
        <dsp:cNvSpPr/>
      </dsp:nvSpPr>
      <dsp:spPr>
        <a:xfrm>
          <a:off x="-23458" y="232911"/>
          <a:ext cx="537077" cy="5370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33529-6BE4-4331-BF71-D2B6C6F2AE9A}">
      <dsp:nvSpPr>
        <dsp:cNvPr id="0" name=""/>
        <dsp:cNvSpPr/>
      </dsp:nvSpPr>
      <dsp:spPr>
        <a:xfrm>
          <a:off x="809012" y="13197"/>
          <a:ext cx="5383534"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844550">
            <a:lnSpc>
              <a:spcPct val="100000"/>
            </a:lnSpc>
            <a:spcBef>
              <a:spcPct val="0"/>
            </a:spcBef>
            <a:spcAft>
              <a:spcPct val="35000"/>
            </a:spcAft>
            <a:buNone/>
          </a:pPr>
          <a:r>
            <a:rPr lang="en-US" sz="1900" kern="1200"/>
            <a:t>Introduction</a:t>
          </a:r>
        </a:p>
      </dsp:txBody>
      <dsp:txXfrm>
        <a:off x="809012" y="13197"/>
        <a:ext cx="5383534" cy="976505"/>
      </dsp:txXfrm>
    </dsp:sp>
    <dsp:sp modelId="{81447B8C-EE64-4AC2-B116-DD8179DADFB2}">
      <dsp:nvSpPr>
        <dsp:cNvPr id="0" name=""/>
        <dsp:cNvSpPr/>
      </dsp:nvSpPr>
      <dsp:spPr>
        <a:xfrm>
          <a:off x="-318850" y="1233828"/>
          <a:ext cx="6513603" cy="9765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EB8F42-0FBE-4E7D-80E2-4287AC036FF6}">
      <dsp:nvSpPr>
        <dsp:cNvPr id="0" name=""/>
        <dsp:cNvSpPr/>
      </dsp:nvSpPr>
      <dsp:spPr>
        <a:xfrm>
          <a:off x="-23458" y="1453542"/>
          <a:ext cx="537077" cy="5370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F61EB0-7055-40FF-BCF0-32C674F88A92}">
      <dsp:nvSpPr>
        <dsp:cNvPr id="0" name=""/>
        <dsp:cNvSpPr/>
      </dsp:nvSpPr>
      <dsp:spPr>
        <a:xfrm>
          <a:off x="809012" y="1233828"/>
          <a:ext cx="2931121"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844550">
            <a:lnSpc>
              <a:spcPct val="100000"/>
            </a:lnSpc>
            <a:spcBef>
              <a:spcPct val="0"/>
            </a:spcBef>
            <a:spcAft>
              <a:spcPct val="35000"/>
            </a:spcAft>
            <a:buNone/>
          </a:pPr>
          <a:r>
            <a:rPr lang="en-US" sz="1900" kern="1200"/>
            <a:t>Background</a:t>
          </a:r>
        </a:p>
      </dsp:txBody>
      <dsp:txXfrm>
        <a:off x="809012" y="1233828"/>
        <a:ext cx="2931121" cy="976505"/>
      </dsp:txXfrm>
    </dsp:sp>
    <dsp:sp modelId="{71EA0D62-4711-4E8A-A821-02CA82E80393}">
      <dsp:nvSpPr>
        <dsp:cNvPr id="0" name=""/>
        <dsp:cNvSpPr/>
      </dsp:nvSpPr>
      <dsp:spPr>
        <a:xfrm>
          <a:off x="2329715" y="1255263"/>
          <a:ext cx="3674572"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488950">
            <a:lnSpc>
              <a:spcPct val="100000"/>
            </a:lnSpc>
            <a:spcBef>
              <a:spcPct val="0"/>
            </a:spcBef>
            <a:spcAft>
              <a:spcPct val="35000"/>
            </a:spcAft>
            <a:buNone/>
          </a:pPr>
          <a:r>
            <a:rPr lang="en-US" sz="1100" kern="1200"/>
            <a:t>Yigo-Tumon Aquifer Basin</a:t>
          </a:r>
        </a:p>
        <a:p>
          <a:pPr marL="0" lvl="0" indent="0" algn="l" defTabSz="488950">
            <a:lnSpc>
              <a:spcPct val="100000"/>
            </a:lnSpc>
            <a:spcBef>
              <a:spcPct val="0"/>
            </a:spcBef>
            <a:spcAft>
              <a:spcPct val="35000"/>
            </a:spcAft>
            <a:buNone/>
          </a:pPr>
          <a:r>
            <a:rPr lang="en-US" sz="1100" kern="1200" dirty="0"/>
            <a:t>Geology, Hydrology, Hydrogeology</a:t>
          </a:r>
        </a:p>
        <a:p>
          <a:pPr marL="0" lvl="0" indent="0" algn="l" defTabSz="488950">
            <a:lnSpc>
              <a:spcPct val="100000"/>
            </a:lnSpc>
            <a:spcBef>
              <a:spcPct val="0"/>
            </a:spcBef>
            <a:spcAft>
              <a:spcPct val="35000"/>
            </a:spcAft>
            <a:buNone/>
          </a:pPr>
          <a:r>
            <a:rPr lang="en-US" sz="1100" kern="1200" dirty="0"/>
            <a:t>Freshwater Lens Dynamics</a:t>
          </a:r>
        </a:p>
        <a:p>
          <a:pPr marL="0" lvl="0" indent="0" algn="l" defTabSz="488950">
            <a:lnSpc>
              <a:spcPct val="100000"/>
            </a:lnSpc>
            <a:spcBef>
              <a:spcPct val="0"/>
            </a:spcBef>
            <a:spcAft>
              <a:spcPct val="35000"/>
            </a:spcAft>
            <a:buNone/>
          </a:pPr>
          <a:r>
            <a:rPr lang="en-US" sz="1100" kern="1200" dirty="0"/>
            <a:t>CWMP and Observation Wells</a:t>
          </a:r>
        </a:p>
      </dsp:txBody>
      <dsp:txXfrm>
        <a:off x="2329715" y="1255263"/>
        <a:ext cx="3674572" cy="976505"/>
      </dsp:txXfrm>
    </dsp:sp>
    <dsp:sp modelId="{B1360BEB-4208-42AA-9B47-C4CCC40BAD7C}">
      <dsp:nvSpPr>
        <dsp:cNvPr id="0" name=""/>
        <dsp:cNvSpPr/>
      </dsp:nvSpPr>
      <dsp:spPr>
        <a:xfrm>
          <a:off x="-318850" y="2454460"/>
          <a:ext cx="6513603" cy="9765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E3A2DF-1AE8-40A1-A79C-51AC8CAC65B3}">
      <dsp:nvSpPr>
        <dsp:cNvPr id="0" name=""/>
        <dsp:cNvSpPr/>
      </dsp:nvSpPr>
      <dsp:spPr>
        <a:xfrm>
          <a:off x="-23458" y="2674174"/>
          <a:ext cx="537077" cy="5370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7D18B3-629A-42BF-9F68-B4D20797F6CF}">
      <dsp:nvSpPr>
        <dsp:cNvPr id="0" name=""/>
        <dsp:cNvSpPr/>
      </dsp:nvSpPr>
      <dsp:spPr>
        <a:xfrm>
          <a:off x="809012" y="2454460"/>
          <a:ext cx="2931121"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844550">
            <a:lnSpc>
              <a:spcPct val="100000"/>
            </a:lnSpc>
            <a:spcBef>
              <a:spcPct val="0"/>
            </a:spcBef>
            <a:spcAft>
              <a:spcPct val="35000"/>
            </a:spcAft>
            <a:buNone/>
          </a:pPr>
          <a:r>
            <a:rPr lang="en-US" sz="1900" kern="1200"/>
            <a:t>Methods</a:t>
          </a:r>
        </a:p>
      </dsp:txBody>
      <dsp:txXfrm>
        <a:off x="809012" y="2454460"/>
        <a:ext cx="2931121" cy="976505"/>
      </dsp:txXfrm>
    </dsp:sp>
    <dsp:sp modelId="{B5BFEF37-8686-47C4-987C-64747A16F67A}">
      <dsp:nvSpPr>
        <dsp:cNvPr id="0" name=""/>
        <dsp:cNvSpPr/>
      </dsp:nvSpPr>
      <dsp:spPr>
        <a:xfrm>
          <a:off x="2342994" y="2457800"/>
          <a:ext cx="3732228"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533400">
            <a:lnSpc>
              <a:spcPct val="100000"/>
            </a:lnSpc>
            <a:spcBef>
              <a:spcPct val="0"/>
            </a:spcBef>
            <a:spcAft>
              <a:spcPct val="35000"/>
            </a:spcAft>
            <a:buFont typeface="Arial" panose="020B0604020202020204" pitchFamily="34" charset="0"/>
            <a:buNone/>
          </a:pPr>
          <a:r>
            <a:rPr lang="en-US" sz="1200" kern="1200" dirty="0"/>
            <a:t>Data sources</a:t>
          </a:r>
        </a:p>
        <a:p>
          <a:pPr marL="0" lvl="0" indent="0" algn="l" defTabSz="533400">
            <a:lnSpc>
              <a:spcPct val="100000"/>
            </a:lnSpc>
            <a:spcBef>
              <a:spcPct val="0"/>
            </a:spcBef>
            <a:spcAft>
              <a:spcPct val="35000"/>
            </a:spcAft>
            <a:buFont typeface="Arial" panose="020B0604020202020204" pitchFamily="34" charset="0"/>
            <a:buNone/>
          </a:pPr>
          <a:r>
            <a:rPr lang="en-US" sz="1200" kern="1200" dirty="0"/>
            <a:t>Anatomy of Aquifer</a:t>
          </a:r>
        </a:p>
        <a:p>
          <a:pPr marL="0" lvl="0" indent="0" algn="l" defTabSz="533400">
            <a:lnSpc>
              <a:spcPct val="100000"/>
            </a:lnSpc>
            <a:spcBef>
              <a:spcPct val="0"/>
            </a:spcBef>
            <a:spcAft>
              <a:spcPct val="35000"/>
            </a:spcAft>
            <a:buFont typeface="Arial" panose="020B0604020202020204" pitchFamily="34" charset="0"/>
            <a:buNone/>
          </a:pPr>
          <a:r>
            <a:rPr lang="en-US" sz="1200" kern="1200" dirty="0"/>
            <a:t>Analysis</a:t>
          </a:r>
        </a:p>
      </dsp:txBody>
      <dsp:txXfrm>
        <a:off x="2342994" y="2457800"/>
        <a:ext cx="3732228" cy="976505"/>
      </dsp:txXfrm>
    </dsp:sp>
    <dsp:sp modelId="{723B8F0E-4FEB-4022-A573-8A1FA1EE2959}">
      <dsp:nvSpPr>
        <dsp:cNvPr id="0" name=""/>
        <dsp:cNvSpPr/>
      </dsp:nvSpPr>
      <dsp:spPr>
        <a:xfrm>
          <a:off x="-318850" y="3675091"/>
          <a:ext cx="6513603" cy="9765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3A949C-F0CB-49A8-ADAC-714716AF81F5}">
      <dsp:nvSpPr>
        <dsp:cNvPr id="0" name=""/>
        <dsp:cNvSpPr/>
      </dsp:nvSpPr>
      <dsp:spPr>
        <a:xfrm>
          <a:off x="-23458" y="3894805"/>
          <a:ext cx="537077" cy="5370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735BC5-7AEA-4B9C-A89F-23463280572A}">
      <dsp:nvSpPr>
        <dsp:cNvPr id="0" name=""/>
        <dsp:cNvSpPr/>
      </dsp:nvSpPr>
      <dsp:spPr>
        <a:xfrm>
          <a:off x="809012" y="3675091"/>
          <a:ext cx="2931121"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844550">
            <a:lnSpc>
              <a:spcPct val="100000"/>
            </a:lnSpc>
            <a:spcBef>
              <a:spcPct val="0"/>
            </a:spcBef>
            <a:spcAft>
              <a:spcPct val="35000"/>
            </a:spcAft>
            <a:buNone/>
          </a:pPr>
          <a:r>
            <a:rPr lang="en-US" sz="1900" kern="1200"/>
            <a:t>Results and Discussion</a:t>
          </a:r>
        </a:p>
      </dsp:txBody>
      <dsp:txXfrm>
        <a:off x="809012" y="3675091"/>
        <a:ext cx="2931121" cy="976505"/>
      </dsp:txXfrm>
    </dsp:sp>
    <dsp:sp modelId="{7F6C5470-74D8-43DE-B5BA-7953F2E6354A}">
      <dsp:nvSpPr>
        <dsp:cNvPr id="0" name=""/>
        <dsp:cNvSpPr/>
      </dsp:nvSpPr>
      <dsp:spPr>
        <a:xfrm>
          <a:off x="3354369" y="3814070"/>
          <a:ext cx="2452412" cy="711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302" tIns="88302" rIns="88302" bIns="88302" numCol="1" spcCol="1270" anchor="ctr" anchorCtr="0">
          <a:noAutofit/>
        </a:bodyPr>
        <a:lstStyle/>
        <a:p>
          <a:pPr marL="0" lvl="0" indent="0" algn="l" defTabSz="533400">
            <a:lnSpc>
              <a:spcPct val="100000"/>
            </a:lnSpc>
            <a:spcBef>
              <a:spcPct val="0"/>
            </a:spcBef>
            <a:spcAft>
              <a:spcPct val="35000"/>
            </a:spcAft>
            <a:buNone/>
          </a:pPr>
          <a:r>
            <a:rPr lang="en-US" sz="1200" kern="1200" dirty="0"/>
            <a:t>Contributing Hydrologic Processes and lens hydrograph</a:t>
          </a:r>
        </a:p>
        <a:p>
          <a:pPr marL="0" lvl="0" indent="0" algn="l" defTabSz="533400">
            <a:lnSpc>
              <a:spcPct val="100000"/>
            </a:lnSpc>
            <a:spcBef>
              <a:spcPct val="0"/>
            </a:spcBef>
            <a:spcAft>
              <a:spcPct val="35000"/>
            </a:spcAft>
            <a:buNone/>
          </a:pPr>
          <a:r>
            <a:rPr lang="en-US" sz="1200" kern="1200" dirty="0"/>
            <a:t>Vertical frequency analysis</a:t>
          </a:r>
        </a:p>
        <a:p>
          <a:pPr marL="0" lvl="0" indent="0" algn="l" defTabSz="533400">
            <a:lnSpc>
              <a:spcPct val="100000"/>
            </a:lnSpc>
            <a:spcBef>
              <a:spcPct val="0"/>
            </a:spcBef>
            <a:spcAft>
              <a:spcPct val="35000"/>
            </a:spcAft>
            <a:buNone/>
          </a:pPr>
          <a:r>
            <a:rPr lang="en-US" sz="1200" kern="1200" dirty="0"/>
            <a:t>Discussion</a:t>
          </a:r>
        </a:p>
      </dsp:txBody>
      <dsp:txXfrm>
        <a:off x="3354369" y="3814070"/>
        <a:ext cx="2452412" cy="711503"/>
      </dsp:txXfrm>
    </dsp:sp>
    <dsp:sp modelId="{0577394E-294F-4E1D-8E78-1E97417AFA3C}">
      <dsp:nvSpPr>
        <dsp:cNvPr id="0" name=""/>
        <dsp:cNvSpPr/>
      </dsp:nvSpPr>
      <dsp:spPr>
        <a:xfrm>
          <a:off x="-318850" y="4895723"/>
          <a:ext cx="6513603" cy="9765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F33DB6-8577-4FF8-B16A-EF045459AADD}">
      <dsp:nvSpPr>
        <dsp:cNvPr id="0" name=""/>
        <dsp:cNvSpPr/>
      </dsp:nvSpPr>
      <dsp:spPr>
        <a:xfrm>
          <a:off x="-23458" y="5115437"/>
          <a:ext cx="537077" cy="5370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BC98BB-D430-4B5E-AECF-79AC40DDD7D2}">
      <dsp:nvSpPr>
        <dsp:cNvPr id="0" name=""/>
        <dsp:cNvSpPr/>
      </dsp:nvSpPr>
      <dsp:spPr>
        <a:xfrm>
          <a:off x="809012" y="4895723"/>
          <a:ext cx="5383534" cy="976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347" tIns="103347" rIns="103347" bIns="103347" numCol="1" spcCol="1270" anchor="ctr" anchorCtr="0">
          <a:noAutofit/>
        </a:bodyPr>
        <a:lstStyle/>
        <a:p>
          <a:pPr marL="0" lvl="0" indent="0" algn="l" defTabSz="844550">
            <a:lnSpc>
              <a:spcPct val="100000"/>
            </a:lnSpc>
            <a:spcBef>
              <a:spcPct val="0"/>
            </a:spcBef>
            <a:spcAft>
              <a:spcPct val="35000"/>
            </a:spcAft>
            <a:buNone/>
          </a:pPr>
          <a:r>
            <a:rPr lang="en-US" sz="1900" kern="1200"/>
            <a:t>Conclusion</a:t>
          </a:r>
        </a:p>
      </dsp:txBody>
      <dsp:txXfrm>
        <a:off x="809012" y="4895723"/>
        <a:ext cx="5383534" cy="976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6DEA4-AFD5-4330-9471-137EF7646D23}">
      <dsp:nvSpPr>
        <dsp:cNvPr id="0" name=""/>
        <dsp:cNvSpPr/>
      </dsp:nvSpPr>
      <dsp:spPr>
        <a:xfrm>
          <a:off x="0" y="39590"/>
          <a:ext cx="6492875" cy="11917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Yigo-Tumon Aquifer Basin</a:t>
          </a:r>
        </a:p>
      </dsp:txBody>
      <dsp:txXfrm>
        <a:off x="58177" y="97767"/>
        <a:ext cx="6376521" cy="1075400"/>
      </dsp:txXfrm>
    </dsp:sp>
    <dsp:sp modelId="{0AC27115-1C0B-4ED6-8CB3-27417F32A5A1}">
      <dsp:nvSpPr>
        <dsp:cNvPr id="0" name=""/>
        <dsp:cNvSpPr/>
      </dsp:nvSpPr>
      <dsp:spPr>
        <a:xfrm>
          <a:off x="0" y="1317745"/>
          <a:ext cx="6492875" cy="1191754"/>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Basin Geology, Hydrology, Hydrogeology</a:t>
          </a:r>
        </a:p>
      </dsp:txBody>
      <dsp:txXfrm>
        <a:off x="58177" y="1375922"/>
        <a:ext cx="6376521" cy="1075400"/>
      </dsp:txXfrm>
    </dsp:sp>
    <dsp:sp modelId="{63BB580B-1ADC-4BF6-AD45-77FD0BD40B23}">
      <dsp:nvSpPr>
        <dsp:cNvPr id="0" name=""/>
        <dsp:cNvSpPr/>
      </dsp:nvSpPr>
      <dsp:spPr>
        <a:xfrm>
          <a:off x="0" y="2595900"/>
          <a:ext cx="6492875" cy="119175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Freshwater Lens Dynamics</a:t>
          </a:r>
        </a:p>
      </dsp:txBody>
      <dsp:txXfrm>
        <a:off x="58177" y="2654077"/>
        <a:ext cx="6376521" cy="1075400"/>
      </dsp:txXfrm>
    </dsp:sp>
    <dsp:sp modelId="{CD01A81A-4C56-4336-98B3-767094A309AF}">
      <dsp:nvSpPr>
        <dsp:cNvPr id="0" name=""/>
        <dsp:cNvSpPr/>
      </dsp:nvSpPr>
      <dsp:spPr>
        <a:xfrm>
          <a:off x="0" y="3874054"/>
          <a:ext cx="6492875" cy="119175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CWMP and Observation Wells</a:t>
          </a:r>
        </a:p>
      </dsp:txBody>
      <dsp:txXfrm>
        <a:off x="58177" y="3932231"/>
        <a:ext cx="6376521" cy="1075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670D1-F400-4ADA-B9DF-147F88FFFBB0}">
      <dsp:nvSpPr>
        <dsp:cNvPr id="0" name=""/>
        <dsp:cNvSpPr/>
      </dsp:nvSpPr>
      <dsp:spPr>
        <a:xfrm>
          <a:off x="0" y="298964"/>
          <a:ext cx="6492875" cy="13911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l" defTabSz="2578100">
            <a:lnSpc>
              <a:spcPct val="90000"/>
            </a:lnSpc>
            <a:spcBef>
              <a:spcPct val="0"/>
            </a:spcBef>
            <a:spcAft>
              <a:spcPct val="35000"/>
            </a:spcAft>
            <a:buNone/>
          </a:pPr>
          <a:r>
            <a:rPr lang="en-US" sz="5800" kern="1200"/>
            <a:t>Data Sources</a:t>
          </a:r>
        </a:p>
      </dsp:txBody>
      <dsp:txXfrm>
        <a:off x="67909" y="366873"/>
        <a:ext cx="6357057" cy="1255312"/>
      </dsp:txXfrm>
    </dsp:sp>
    <dsp:sp modelId="{F0AE2F04-D5FC-4D53-9229-6DD20E9F11AB}">
      <dsp:nvSpPr>
        <dsp:cNvPr id="0" name=""/>
        <dsp:cNvSpPr/>
      </dsp:nvSpPr>
      <dsp:spPr>
        <a:xfrm>
          <a:off x="0" y="1857135"/>
          <a:ext cx="6492875" cy="139113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l" defTabSz="2578100">
            <a:lnSpc>
              <a:spcPct val="90000"/>
            </a:lnSpc>
            <a:spcBef>
              <a:spcPct val="0"/>
            </a:spcBef>
            <a:spcAft>
              <a:spcPct val="35000"/>
            </a:spcAft>
            <a:buNone/>
          </a:pPr>
          <a:r>
            <a:rPr lang="en-US" sz="5800" kern="1200"/>
            <a:t>Anatomy of Aquifer</a:t>
          </a:r>
        </a:p>
      </dsp:txBody>
      <dsp:txXfrm>
        <a:off x="67909" y="1925044"/>
        <a:ext cx="6357057" cy="1255312"/>
      </dsp:txXfrm>
    </dsp:sp>
    <dsp:sp modelId="{1E41EF48-E12C-446B-A074-B1D5EB5F44BD}">
      <dsp:nvSpPr>
        <dsp:cNvPr id="0" name=""/>
        <dsp:cNvSpPr/>
      </dsp:nvSpPr>
      <dsp:spPr>
        <a:xfrm>
          <a:off x="0" y="3415305"/>
          <a:ext cx="6492875" cy="13911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l" defTabSz="2578100">
            <a:lnSpc>
              <a:spcPct val="90000"/>
            </a:lnSpc>
            <a:spcBef>
              <a:spcPct val="0"/>
            </a:spcBef>
            <a:spcAft>
              <a:spcPct val="35000"/>
            </a:spcAft>
            <a:buNone/>
          </a:pPr>
          <a:r>
            <a:rPr lang="en-US" sz="5800" kern="1200"/>
            <a:t>Analysis</a:t>
          </a:r>
        </a:p>
      </dsp:txBody>
      <dsp:txXfrm>
        <a:off x="67909" y="3483214"/>
        <a:ext cx="6357057" cy="12553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46D7F-1430-4D87-8D26-6846A4477419}">
      <dsp:nvSpPr>
        <dsp:cNvPr id="0" name=""/>
        <dsp:cNvSpPr/>
      </dsp:nvSpPr>
      <dsp:spPr>
        <a:xfrm>
          <a:off x="0" y="175799"/>
          <a:ext cx="6492875" cy="1511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Contributing Hydrologic Processes and lens hydrograph</a:t>
          </a:r>
        </a:p>
      </dsp:txBody>
      <dsp:txXfrm>
        <a:off x="73792" y="249591"/>
        <a:ext cx="6345291" cy="1364056"/>
      </dsp:txXfrm>
    </dsp:sp>
    <dsp:sp modelId="{B6013CED-C066-4F6C-A1F4-E75611DFC072}">
      <dsp:nvSpPr>
        <dsp:cNvPr id="0" name=""/>
        <dsp:cNvSpPr/>
      </dsp:nvSpPr>
      <dsp:spPr>
        <a:xfrm>
          <a:off x="0" y="1796879"/>
          <a:ext cx="6492875" cy="15116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Vertical frequency analysis</a:t>
          </a:r>
        </a:p>
      </dsp:txBody>
      <dsp:txXfrm>
        <a:off x="73792" y="1870671"/>
        <a:ext cx="6345291" cy="1364056"/>
      </dsp:txXfrm>
    </dsp:sp>
    <dsp:sp modelId="{9F676A0D-FF66-465A-890F-7FF718591585}">
      <dsp:nvSpPr>
        <dsp:cNvPr id="0" name=""/>
        <dsp:cNvSpPr/>
      </dsp:nvSpPr>
      <dsp:spPr>
        <a:xfrm>
          <a:off x="0" y="3417960"/>
          <a:ext cx="6492875" cy="15116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Discussion</a:t>
          </a:r>
        </a:p>
      </dsp:txBody>
      <dsp:txXfrm>
        <a:off x="73792" y="3491752"/>
        <a:ext cx="6345291" cy="13640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187B5-9260-4E44-AF1A-48A93E2FD47C}"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3D0D3-6EC0-42D4-A3F7-A489AA1ED072}" type="slidenum">
              <a:rPr lang="en-US" smtClean="0"/>
              <a:t>‹#›</a:t>
            </a:fld>
            <a:endParaRPr lang="en-US"/>
          </a:p>
        </p:txBody>
      </p:sp>
    </p:spTree>
    <p:extLst>
      <p:ext uri="{BB962C8B-B14F-4D97-AF65-F5344CB8AC3E}">
        <p14:creationId xmlns:p14="http://schemas.microsoft.com/office/powerpoint/2010/main" val="1495594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Hello, I am Nathan Habana, and I am the principle investigator of the dynamic response of a freshwater lens to natural variations in recharge. The study was funded through the Guam Hydrologic Survey and USGS 104b and was a master’s thesis project assigned to Ms. Bekah Dougher through the University of Guam’s Graduate Studies Program - Environmental Science. </a:t>
            </a:r>
            <a:endParaRPr lang="en-US" b="0" i="0" dirty="0"/>
          </a:p>
        </p:txBody>
      </p:sp>
      <p:sp>
        <p:nvSpPr>
          <p:cNvPr id="4" name="Slide Number Placeholder 3"/>
          <p:cNvSpPr>
            <a:spLocks noGrp="1"/>
          </p:cNvSpPr>
          <p:nvPr>
            <p:ph type="sldNum" sz="quarter" idx="5"/>
          </p:nvPr>
        </p:nvSpPr>
        <p:spPr/>
        <p:txBody>
          <a:bodyPr/>
          <a:lstStyle/>
          <a:p>
            <a:fld id="{8AA3D0D3-6EC0-42D4-A3F7-A489AA1ED072}" type="slidenum">
              <a:rPr lang="en-US" smtClean="0"/>
              <a:t>1</a:t>
            </a:fld>
            <a:endParaRPr lang="en-US"/>
          </a:p>
        </p:txBody>
      </p:sp>
    </p:spTree>
    <p:extLst>
      <p:ext uri="{BB962C8B-B14F-4D97-AF65-F5344CB8AC3E}">
        <p14:creationId xmlns:p14="http://schemas.microsoft.com/office/powerpoint/2010/main" val="3354686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salt water from the ocean that has made its way into this porous bedrock. Freshwater from rain works its way down the limestone pores to displace the saltwater beneath, accumulating forming a freshwater lens layer </a:t>
            </a:r>
            <a:r>
              <a:rPr lang="en-US" dirty="0" err="1"/>
              <a:t>ontop</a:t>
            </a:r>
            <a:r>
              <a:rPr lang="en-US" dirty="0"/>
              <a:t> of saltwater… You’ll notice, and it is often drawn that way, where the lens is thicker inland, and thins out to the coast – its called a lens aquifer because of the freshwater’s lenticular shape. Of course, in reality, however, the shape of the freshwater may not be as smooth as we’ve drawn it to be in this schematic…</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AA3D0D3-6EC0-42D4-A3F7-A489AA1ED072}" type="slidenum">
              <a:rPr lang="en-US" smtClean="0"/>
              <a:t>11</a:t>
            </a:fld>
            <a:endParaRPr lang="en-US"/>
          </a:p>
        </p:txBody>
      </p:sp>
    </p:spTree>
    <p:extLst>
      <p:ext uri="{BB962C8B-B14F-4D97-AF65-F5344CB8AC3E}">
        <p14:creationId xmlns:p14="http://schemas.microsoft.com/office/powerpoint/2010/main" val="1767865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average, Guam has a dry and wet season, January-June and July to December. It receives 100 inches, 254 cm, of rainfall. During El Nino, there is a deviation from the average seasonal pattern. Particularly, more storms including tropical cyclones – which means lots of aquifer recharge. Followed by a prolonged drought that bring on hazards of wildfire and coral bleaching in the post peak. Many pacific islands in the western pacific suffer a thinning of the lens during drought, bringing the saltwater up and drawn in production wells.</a:t>
            </a:r>
          </a:p>
          <a:p>
            <a:endParaRPr lang="en-US" dirty="0"/>
          </a:p>
          <a:p>
            <a:r>
              <a:rPr lang="en-US" dirty="0"/>
              <a:t>Lens thickening or thinning is a result of recharge, from seasonal rainfall or drought. Rainfall and drought may deviate from average seasonal cycle, interannually, as a result of the effects of El Nino Southern Oscillation on the western pacific islands. Sea level affects lens position, and low tides bring the lens position down, also affected by El Nino shifting following trends with Tradewinds, lowest with strong westerlies. Decadal drought is possibly due to Pacific Decadal Oscillation, according to our co-author meteorologist, Mark Lander.</a:t>
            </a:r>
          </a:p>
          <a:p>
            <a:endParaRPr lang="en-US" dirty="0"/>
          </a:p>
          <a:p>
            <a:endParaRPr lang="en-US" dirty="0"/>
          </a:p>
        </p:txBody>
      </p:sp>
      <p:sp>
        <p:nvSpPr>
          <p:cNvPr id="4" name="Slide Number Placeholder 3"/>
          <p:cNvSpPr>
            <a:spLocks noGrp="1"/>
          </p:cNvSpPr>
          <p:nvPr>
            <p:ph type="sldNum" sz="quarter" idx="5"/>
          </p:nvPr>
        </p:nvSpPr>
        <p:spPr/>
        <p:txBody>
          <a:bodyPr/>
          <a:lstStyle/>
          <a:p>
            <a:fld id="{8AA3D0D3-6EC0-42D4-A3F7-A489AA1ED072}" type="slidenum">
              <a:rPr lang="en-US" smtClean="0"/>
              <a:t>12</a:t>
            </a:fld>
            <a:endParaRPr lang="en-US"/>
          </a:p>
        </p:txBody>
      </p:sp>
    </p:spTree>
    <p:extLst>
      <p:ext uri="{BB962C8B-B14F-4D97-AF65-F5344CB8AC3E}">
        <p14:creationId xmlns:p14="http://schemas.microsoft.com/office/powerpoint/2010/main" val="352934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 well data: We have three kinds of observation wells on Guam, DOW – deep observation wells, OWL – observation water level only or hydraulic head, and both DOW and OWL together called DOWL. OWLs use pressure loggers (or transducers) to log water level, while, DOWs measure conductivity, temperature, and depth, or CTD, that translates into chloride and salinity as the probe is lowered into the DOW.</a:t>
            </a:r>
          </a:p>
        </p:txBody>
      </p:sp>
      <p:sp>
        <p:nvSpPr>
          <p:cNvPr id="4" name="Slide Number Placeholder 3"/>
          <p:cNvSpPr>
            <a:spLocks noGrp="1"/>
          </p:cNvSpPr>
          <p:nvPr>
            <p:ph type="sldNum" sz="quarter" idx="5"/>
          </p:nvPr>
        </p:nvSpPr>
        <p:spPr/>
        <p:txBody>
          <a:bodyPr/>
          <a:lstStyle/>
          <a:p>
            <a:fld id="{8AA3D0D3-6EC0-42D4-A3F7-A489AA1ED072}" type="slidenum">
              <a:rPr lang="en-US" smtClean="0"/>
              <a:t>13</a:t>
            </a:fld>
            <a:endParaRPr lang="en-US"/>
          </a:p>
        </p:txBody>
      </p:sp>
    </p:spTree>
    <p:extLst>
      <p:ext uri="{BB962C8B-B14F-4D97-AF65-F5344CB8AC3E}">
        <p14:creationId xmlns:p14="http://schemas.microsoft.com/office/powerpoint/2010/main" val="256263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methods</a:t>
            </a:r>
          </a:p>
        </p:txBody>
      </p:sp>
      <p:sp>
        <p:nvSpPr>
          <p:cNvPr id="4" name="Slide Number Placeholder 3"/>
          <p:cNvSpPr>
            <a:spLocks noGrp="1"/>
          </p:cNvSpPr>
          <p:nvPr>
            <p:ph type="sldNum" sz="quarter" idx="5"/>
          </p:nvPr>
        </p:nvSpPr>
        <p:spPr/>
        <p:txBody>
          <a:bodyPr/>
          <a:lstStyle/>
          <a:p>
            <a:fld id="{8AA3D0D3-6EC0-42D4-A3F7-A489AA1ED072}" type="slidenum">
              <a:rPr lang="en-US" smtClean="0"/>
              <a:t>14</a:t>
            </a:fld>
            <a:endParaRPr lang="en-US"/>
          </a:p>
        </p:txBody>
      </p:sp>
    </p:spTree>
    <p:extLst>
      <p:ext uri="{BB962C8B-B14F-4D97-AF65-F5344CB8AC3E}">
        <p14:creationId xmlns:p14="http://schemas.microsoft.com/office/powerpoint/2010/main" val="420395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data sources are available online, accessible in our </a:t>
            </a:r>
            <a:r>
              <a:rPr lang="en-US" dirty="0" err="1"/>
              <a:t>guamhydrologicsurvey</a:t>
            </a:r>
            <a:r>
              <a:rPr lang="en-US" dirty="0"/>
              <a:t> website, and here listed available from the US national databases.</a:t>
            </a:r>
          </a:p>
        </p:txBody>
      </p:sp>
      <p:sp>
        <p:nvSpPr>
          <p:cNvPr id="4" name="Slide Number Placeholder 3"/>
          <p:cNvSpPr>
            <a:spLocks noGrp="1"/>
          </p:cNvSpPr>
          <p:nvPr>
            <p:ph type="sldNum" sz="quarter" idx="5"/>
          </p:nvPr>
        </p:nvSpPr>
        <p:spPr/>
        <p:txBody>
          <a:bodyPr/>
          <a:lstStyle/>
          <a:p>
            <a:fld id="{8AA3D0D3-6EC0-42D4-A3F7-A489AA1ED072}" type="slidenum">
              <a:rPr lang="en-US" smtClean="0"/>
              <a:t>15</a:t>
            </a:fld>
            <a:endParaRPr lang="en-US"/>
          </a:p>
        </p:txBody>
      </p:sp>
    </p:spTree>
    <p:extLst>
      <p:ext uri="{BB962C8B-B14F-4D97-AF65-F5344CB8AC3E}">
        <p14:creationId xmlns:p14="http://schemas.microsoft.com/office/powerpoint/2010/main" val="2848927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Profile description was defined, for freshwater, transition zone, and saltwater. Actual CTD data show how concentration increases with depth, rapidly at the transition zone.  The transition zone was split between, near the 50% isochlor, into brackish and saline. Freshwater is defined from USEPA’s 250 mg/L limit. Data values from interfaces were extracted and graphed in a time series.</a:t>
            </a:r>
          </a:p>
        </p:txBody>
      </p:sp>
      <p:sp>
        <p:nvSpPr>
          <p:cNvPr id="4" name="Slide Number Placeholder 3"/>
          <p:cNvSpPr>
            <a:spLocks noGrp="1"/>
          </p:cNvSpPr>
          <p:nvPr>
            <p:ph type="sldNum" sz="quarter" idx="5"/>
          </p:nvPr>
        </p:nvSpPr>
        <p:spPr/>
        <p:txBody>
          <a:bodyPr/>
          <a:lstStyle/>
          <a:p>
            <a:fld id="{8AA3D0D3-6EC0-42D4-A3F7-A489AA1ED072}" type="slidenum">
              <a:rPr lang="en-US" smtClean="0"/>
              <a:t>16</a:t>
            </a:fld>
            <a:endParaRPr lang="en-US"/>
          </a:p>
        </p:txBody>
      </p:sp>
    </p:spTree>
    <p:extLst>
      <p:ext uri="{BB962C8B-B14F-4D97-AF65-F5344CB8AC3E}">
        <p14:creationId xmlns:p14="http://schemas.microsoft.com/office/powerpoint/2010/main" val="3838363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Microsoft Excel to organize our data and perform hydrologic and statistical analysis. The results are a freshwater lens hydrograph aligned with contributing hydrologic processes, we also refer to as the multi-variable time-series/hydrographic analysis. And, a vertical frequency analysis for each DOW.</a:t>
            </a:r>
          </a:p>
        </p:txBody>
      </p:sp>
      <p:sp>
        <p:nvSpPr>
          <p:cNvPr id="4" name="Slide Number Placeholder 3"/>
          <p:cNvSpPr>
            <a:spLocks noGrp="1"/>
          </p:cNvSpPr>
          <p:nvPr>
            <p:ph type="sldNum" sz="quarter" idx="5"/>
          </p:nvPr>
        </p:nvSpPr>
        <p:spPr/>
        <p:txBody>
          <a:bodyPr/>
          <a:lstStyle/>
          <a:p>
            <a:fld id="{8AA3D0D3-6EC0-42D4-A3F7-A489AA1ED072}" type="slidenum">
              <a:rPr lang="en-US" smtClean="0"/>
              <a:t>17</a:t>
            </a:fld>
            <a:endParaRPr lang="en-US"/>
          </a:p>
        </p:txBody>
      </p:sp>
    </p:spTree>
    <p:extLst>
      <p:ext uri="{BB962C8B-B14F-4D97-AF65-F5344CB8AC3E}">
        <p14:creationId xmlns:p14="http://schemas.microsoft.com/office/powerpoint/2010/main" val="1256438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is, lens hydrograph and contributing hydrologic processes analysis, squished into a slide. </a:t>
            </a:r>
          </a:p>
          <a:p>
            <a:endParaRPr lang="en-US" dirty="0"/>
          </a:p>
          <a:p>
            <a:r>
              <a:rPr lang="en-US" dirty="0"/>
              <a:t>First the map… DOWLs EX-7, EX-10, GD... Hydraulic head,  </a:t>
            </a:r>
          </a:p>
          <a:p>
            <a:endParaRPr lang="en-US" dirty="0"/>
          </a:p>
          <a:p>
            <a:r>
              <a:rPr lang="en-US" dirty="0"/>
              <a:t>Contributing hydrologic processes, top ONI and SST, Rainfall, daily average sea level</a:t>
            </a:r>
          </a:p>
          <a:p>
            <a:endParaRPr lang="en-US" dirty="0"/>
          </a:p>
        </p:txBody>
      </p:sp>
      <p:sp>
        <p:nvSpPr>
          <p:cNvPr id="4" name="Slide Number Placeholder 3"/>
          <p:cNvSpPr>
            <a:spLocks noGrp="1"/>
          </p:cNvSpPr>
          <p:nvPr>
            <p:ph type="sldNum" sz="quarter" idx="5"/>
          </p:nvPr>
        </p:nvSpPr>
        <p:spPr/>
        <p:txBody>
          <a:bodyPr/>
          <a:lstStyle/>
          <a:p>
            <a:fld id="{8AA3D0D3-6EC0-42D4-A3F7-A489AA1ED072}" type="slidenum">
              <a:rPr lang="en-US" smtClean="0"/>
              <a:t>19</a:t>
            </a:fld>
            <a:endParaRPr lang="en-US"/>
          </a:p>
        </p:txBody>
      </p:sp>
    </p:spTree>
    <p:extLst>
      <p:ext uri="{BB962C8B-B14F-4D97-AF65-F5344CB8AC3E}">
        <p14:creationId xmlns:p14="http://schemas.microsoft.com/office/powerpoint/2010/main" val="3864129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A3D0D3-6EC0-42D4-A3F7-A489AA1ED072}" type="slidenum">
              <a:rPr lang="en-US" smtClean="0"/>
              <a:t>21</a:t>
            </a:fld>
            <a:endParaRPr lang="en-US"/>
          </a:p>
        </p:txBody>
      </p:sp>
    </p:spTree>
    <p:extLst>
      <p:ext uri="{BB962C8B-B14F-4D97-AF65-F5344CB8AC3E}">
        <p14:creationId xmlns:p14="http://schemas.microsoft.com/office/powerpoint/2010/main" val="375932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Bekah’s work won the </a:t>
            </a:r>
            <a:r>
              <a:rPr lang="en-US" sz="1200" b="0" i="0" kern="1200" dirty="0" err="1">
                <a:solidFill>
                  <a:schemeClr val="tx1"/>
                </a:solidFill>
                <a:effectLst/>
                <a:latin typeface="+mn-lt"/>
                <a:ea typeface="+mn-ea"/>
                <a:cs typeface="+mn-cs"/>
              </a:rPr>
              <a:t>farvolden</a:t>
            </a:r>
            <a:r>
              <a:rPr lang="en-US" sz="1200" b="0" i="0" kern="1200" dirty="0">
                <a:solidFill>
                  <a:schemeClr val="tx1"/>
                </a:solidFill>
                <a:effectLst/>
                <a:latin typeface="+mn-lt"/>
                <a:ea typeface="+mn-ea"/>
                <a:cs typeface="+mn-cs"/>
              </a:rPr>
              <a:t> scholarship in a poster presentation at the National Groundwater Association, held in Vegas, December, 2018. She just graduated in May, and was awarded the highest honor in our university’s research, the presidential thesis award.</a:t>
            </a:r>
            <a:endParaRPr lang="en-US" dirty="0"/>
          </a:p>
        </p:txBody>
      </p:sp>
      <p:sp>
        <p:nvSpPr>
          <p:cNvPr id="4" name="Slide Number Placeholder 3"/>
          <p:cNvSpPr>
            <a:spLocks noGrp="1"/>
          </p:cNvSpPr>
          <p:nvPr>
            <p:ph type="sldNum" sz="quarter" idx="5"/>
          </p:nvPr>
        </p:nvSpPr>
        <p:spPr/>
        <p:txBody>
          <a:bodyPr/>
          <a:lstStyle/>
          <a:p>
            <a:fld id="{8AA3D0D3-6EC0-42D4-A3F7-A489AA1ED072}" type="slidenum">
              <a:rPr lang="en-US" smtClean="0"/>
              <a:t>2</a:t>
            </a:fld>
            <a:endParaRPr lang="en-US"/>
          </a:p>
        </p:txBody>
      </p:sp>
    </p:spTree>
    <p:extLst>
      <p:ext uri="{BB962C8B-B14F-4D97-AF65-F5344CB8AC3E}">
        <p14:creationId xmlns:p14="http://schemas.microsoft.com/office/powerpoint/2010/main" val="242423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presentation outline…</a:t>
            </a:r>
          </a:p>
        </p:txBody>
      </p:sp>
      <p:sp>
        <p:nvSpPr>
          <p:cNvPr id="4" name="Slide Number Placeholder 3"/>
          <p:cNvSpPr>
            <a:spLocks noGrp="1"/>
          </p:cNvSpPr>
          <p:nvPr>
            <p:ph type="sldNum" sz="quarter" idx="5"/>
          </p:nvPr>
        </p:nvSpPr>
        <p:spPr/>
        <p:txBody>
          <a:bodyPr/>
          <a:lstStyle/>
          <a:p>
            <a:fld id="{8AA3D0D3-6EC0-42D4-A3F7-A489AA1ED072}" type="slidenum">
              <a:rPr lang="en-US" smtClean="0"/>
              <a:t>4</a:t>
            </a:fld>
            <a:endParaRPr lang="en-US"/>
          </a:p>
        </p:txBody>
      </p:sp>
    </p:spTree>
    <p:extLst>
      <p:ext uri="{BB962C8B-B14F-4D97-AF65-F5344CB8AC3E}">
        <p14:creationId xmlns:p14="http://schemas.microsoft.com/office/powerpoint/2010/main" val="34454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Freshwater lenses in unconfined island karst aquifers have a dynamic response to contributing hydrologic processes. A significant process is rainfall that infiltrates to recharge the freshwater lens. </a:t>
            </a:r>
            <a:r>
              <a:rPr lang="en-US" sz="1200" b="0" i="1" kern="1200" dirty="0">
                <a:solidFill>
                  <a:schemeClr val="tx1"/>
                </a:solidFill>
                <a:effectLst/>
                <a:latin typeface="+mn-lt"/>
                <a:ea typeface="+mn-ea"/>
                <a:cs typeface="+mn-cs"/>
              </a:rPr>
              <a:t>The hydrographic analysis of a composite island aquifer’s phreatic zone with climatic effects on contributing hydrologic processes provides insight to a freshwater lens’ storage capacity. </a:t>
            </a:r>
            <a:endParaRPr lang="en-US" dirty="0"/>
          </a:p>
          <a:p>
            <a:endParaRPr lang="en-US" dirty="0"/>
          </a:p>
        </p:txBody>
      </p:sp>
      <p:sp>
        <p:nvSpPr>
          <p:cNvPr id="4" name="Slide Number Placeholder 3"/>
          <p:cNvSpPr>
            <a:spLocks noGrp="1"/>
          </p:cNvSpPr>
          <p:nvPr>
            <p:ph type="sldNum" sz="quarter" idx="5"/>
          </p:nvPr>
        </p:nvSpPr>
        <p:spPr/>
        <p:txBody>
          <a:bodyPr/>
          <a:lstStyle/>
          <a:p>
            <a:fld id="{8AA3D0D3-6EC0-42D4-A3F7-A489AA1ED072}" type="slidenum">
              <a:rPr lang="en-US" smtClean="0"/>
              <a:t>5</a:t>
            </a:fld>
            <a:endParaRPr lang="en-US"/>
          </a:p>
        </p:txBody>
      </p:sp>
    </p:spTree>
    <p:extLst>
      <p:ext uri="{BB962C8B-B14F-4D97-AF65-F5344CB8AC3E}">
        <p14:creationId xmlns:p14="http://schemas.microsoft.com/office/powerpoint/2010/main" val="486598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Guam is a small island 30 mi in length, in the western pacific, southern most and largest of the Mariana Island chain. A 4.5-hour flight to Incheon.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It has the Northern Guam Lens Aquifer that is an unconfined island karst aquifer, that supplies 90% of the island’s 45 mgd (171K cubic m/d) demand of utility water. It is divided into 6 management aquifer basin. The observation wells in the Yigo-Tumon Aquifer Basin in the Northern Guam Lens Aquifer (NGLA) was scoped to conduct an empirical hydrologic study that characterized the dynamic response of the lens to natural climate variations. </a:t>
            </a:r>
            <a:endParaRPr lang="en-US" b="0" dirty="0"/>
          </a:p>
          <a:p>
            <a:endParaRPr lang="en-US" dirty="0"/>
          </a:p>
          <a:p>
            <a:r>
              <a:rPr lang="en-US" sz="1200" kern="1200" dirty="0">
                <a:solidFill>
                  <a:schemeClr val="tx1"/>
                </a:solidFill>
                <a:effectLst/>
                <a:latin typeface="+mn-lt"/>
                <a:ea typeface="+mn-ea"/>
                <a:cs typeface="+mn-cs"/>
              </a:rPr>
              <a:t>The goal was to characterize the response of the phreatic layers to natural, interannual and decadal-scale climate variations. The ultimate purpose (application) of the results will be to provide an empirical basis for determining appropriate sustainable management practices, given the hydrogeologic complexity of the aquifer and the natural environmental stresses on it. </a:t>
            </a:r>
            <a:endParaRPr lang="en-US" dirty="0"/>
          </a:p>
        </p:txBody>
      </p:sp>
      <p:sp>
        <p:nvSpPr>
          <p:cNvPr id="4" name="Slide Number Placeholder 3"/>
          <p:cNvSpPr>
            <a:spLocks noGrp="1"/>
          </p:cNvSpPr>
          <p:nvPr>
            <p:ph type="sldNum" sz="quarter" idx="5"/>
          </p:nvPr>
        </p:nvSpPr>
        <p:spPr/>
        <p:txBody>
          <a:bodyPr/>
          <a:lstStyle/>
          <a:p>
            <a:fld id="{8AA3D0D3-6EC0-42D4-A3F7-A489AA1ED072}" type="slidenum">
              <a:rPr lang="en-US" smtClean="0"/>
              <a:t>6</a:t>
            </a:fld>
            <a:endParaRPr lang="en-US"/>
          </a:p>
        </p:txBody>
      </p:sp>
    </p:spTree>
    <p:extLst>
      <p:ext uri="{BB962C8B-B14F-4D97-AF65-F5344CB8AC3E}">
        <p14:creationId xmlns:p14="http://schemas.microsoft.com/office/powerpoint/2010/main" val="173982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Specific objectives were to define the anatomy as phreatic interfaces/layers, extract deep observation well data of phreatic interfaces and arrange data into a time-series as a hydrographic analysis aligned with potentially contributing hydrologic processes. </a:t>
            </a:r>
            <a:r>
              <a:rPr lang="en-US" sz="1200" b="0" i="1" kern="1200" dirty="0">
                <a:solidFill>
                  <a:schemeClr val="tx1"/>
                </a:solidFill>
                <a:effectLst/>
                <a:latin typeface="+mn-lt"/>
                <a:ea typeface="+mn-ea"/>
                <a:cs typeface="+mn-cs"/>
              </a:rPr>
              <a:t>Results showed the actual thickening and thinning of the lens in response to rainfall and drought. </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This is the most comprehensive hydrographic analysis of the NGLA today, capitalizing on decades of data collection through the Guam Hydrologic Survey and Comprehensive Water Monitoring Program. The techniques here may be applicable for determining capacities in similar aquifers</a:t>
            </a:r>
          </a:p>
        </p:txBody>
      </p:sp>
      <p:sp>
        <p:nvSpPr>
          <p:cNvPr id="4" name="Slide Number Placeholder 3"/>
          <p:cNvSpPr>
            <a:spLocks noGrp="1"/>
          </p:cNvSpPr>
          <p:nvPr>
            <p:ph type="sldNum" sz="quarter" idx="5"/>
          </p:nvPr>
        </p:nvSpPr>
        <p:spPr/>
        <p:txBody>
          <a:bodyPr/>
          <a:lstStyle/>
          <a:p>
            <a:fld id="{8AA3D0D3-6EC0-42D4-A3F7-A489AA1ED072}" type="slidenum">
              <a:rPr lang="en-US" smtClean="0"/>
              <a:t>7</a:t>
            </a:fld>
            <a:endParaRPr lang="en-US"/>
          </a:p>
        </p:txBody>
      </p:sp>
    </p:spTree>
    <p:extLst>
      <p:ext uri="{BB962C8B-B14F-4D97-AF65-F5344CB8AC3E}">
        <p14:creationId xmlns:p14="http://schemas.microsoft.com/office/powerpoint/2010/main" val="344810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some background…</a:t>
            </a:r>
          </a:p>
        </p:txBody>
      </p:sp>
      <p:sp>
        <p:nvSpPr>
          <p:cNvPr id="4" name="Slide Number Placeholder 3"/>
          <p:cNvSpPr>
            <a:spLocks noGrp="1"/>
          </p:cNvSpPr>
          <p:nvPr>
            <p:ph type="sldNum" sz="quarter" idx="5"/>
          </p:nvPr>
        </p:nvSpPr>
        <p:spPr/>
        <p:txBody>
          <a:bodyPr/>
          <a:lstStyle/>
          <a:p>
            <a:fld id="{8AA3D0D3-6EC0-42D4-A3F7-A489AA1ED072}" type="slidenum">
              <a:rPr lang="en-US" smtClean="0"/>
              <a:t>8</a:t>
            </a:fld>
            <a:endParaRPr lang="en-US"/>
          </a:p>
        </p:txBody>
      </p:sp>
    </p:spTree>
    <p:extLst>
      <p:ext uri="{BB962C8B-B14F-4D97-AF65-F5344CB8AC3E}">
        <p14:creationId xmlns:p14="http://schemas.microsoft.com/office/powerpoint/2010/main" val="2153177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Here’s Guam – The Northern Guam Lens Aquifer is a karstified limestone aquifer north of the Pago-Adelup Fault. South of that is composed of volcanic formations and a web of stream cut valleys and a reservoir. The yellow line is 32 km, to scale with the yellow line across Seoul, to the right.</a:t>
            </a:r>
          </a:p>
          <a:p>
            <a:endParaRPr lang="en-US" b="0" dirty="0"/>
          </a:p>
          <a:p>
            <a:r>
              <a:rPr lang="en-US" sz="1200" kern="1200" dirty="0">
                <a:solidFill>
                  <a:schemeClr val="tx1"/>
                </a:solidFill>
                <a:effectLst/>
                <a:latin typeface="+mn-lt"/>
                <a:ea typeface="+mn-ea"/>
                <a:cs typeface="+mn-cs"/>
              </a:rPr>
              <a:t>The scope were observation wells in the NGLA’s Yigo-Tumon Aquifer Basin that has three deep observation wells (DOWs) that penetrate the freshwater lens into the saltwater beneath, and with water level (DOWLs): EX-7, GD (GHURA-Dededo), and EX-10. This study was limited to DOWLs, not observation water level (OWL) wells: M-10A, M-11, and MW-2. The delimitations are the DOWLs in the domain, available meteoric, tidal, and climate index. The variables of interest are water level, freshwater lens, transition zone thickness, and seasonal lens thickness dynamics</a:t>
            </a:r>
            <a:endParaRPr lang="en-US" b="0" dirty="0"/>
          </a:p>
        </p:txBody>
      </p:sp>
      <p:sp>
        <p:nvSpPr>
          <p:cNvPr id="4" name="Slide Number Placeholder 3"/>
          <p:cNvSpPr>
            <a:spLocks noGrp="1"/>
          </p:cNvSpPr>
          <p:nvPr>
            <p:ph type="sldNum" sz="quarter" idx="5"/>
          </p:nvPr>
        </p:nvSpPr>
        <p:spPr/>
        <p:txBody>
          <a:bodyPr/>
          <a:lstStyle/>
          <a:p>
            <a:fld id="{8AA3D0D3-6EC0-42D4-A3F7-A489AA1ED072}" type="slidenum">
              <a:rPr lang="en-US" smtClean="0"/>
              <a:t>9</a:t>
            </a:fld>
            <a:endParaRPr lang="en-US"/>
          </a:p>
        </p:txBody>
      </p:sp>
    </p:spTree>
    <p:extLst>
      <p:ext uri="{BB962C8B-B14F-4D97-AF65-F5344CB8AC3E}">
        <p14:creationId xmlns:p14="http://schemas.microsoft.com/office/powerpoint/2010/main" val="3384143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schematic diagram of the NGLA. It is formed of a highly porous limestone bedrock plateau atop a considerably impervious volcanic basement. Deep vadose (unsaturated zone) of some 60-180 m (200 – 600 ft) deep and a dynamic saturated/phreatic zone of a freshwater lens, transition zone, and saltwater. The deep observations wells are in the basal zone, that is bored through the freshwater and transition zone, and into the saltwater.</a:t>
            </a:r>
          </a:p>
        </p:txBody>
      </p:sp>
      <p:sp>
        <p:nvSpPr>
          <p:cNvPr id="4" name="Slide Number Placeholder 3"/>
          <p:cNvSpPr>
            <a:spLocks noGrp="1"/>
          </p:cNvSpPr>
          <p:nvPr>
            <p:ph type="sldNum" sz="quarter" idx="5"/>
          </p:nvPr>
        </p:nvSpPr>
        <p:spPr/>
        <p:txBody>
          <a:bodyPr/>
          <a:lstStyle/>
          <a:p>
            <a:fld id="{8AA3D0D3-6EC0-42D4-A3F7-A489AA1ED072}" type="slidenum">
              <a:rPr lang="en-US" smtClean="0"/>
              <a:t>10</a:t>
            </a:fld>
            <a:endParaRPr lang="en-US"/>
          </a:p>
        </p:txBody>
      </p:sp>
    </p:spTree>
    <p:extLst>
      <p:ext uri="{BB962C8B-B14F-4D97-AF65-F5344CB8AC3E}">
        <p14:creationId xmlns:p14="http://schemas.microsoft.com/office/powerpoint/2010/main" val="4078548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7E20-2D8B-40A5-8615-598890FDEA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545AD3-57F3-4CA4-B1CB-A69A624E9E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6FCBD4-B4E7-461E-B957-6323CB012BB1}"/>
              </a:ext>
            </a:extLst>
          </p:cNvPr>
          <p:cNvSpPr>
            <a:spLocks noGrp="1"/>
          </p:cNvSpPr>
          <p:nvPr>
            <p:ph type="dt" sz="half" idx="10"/>
          </p:nvPr>
        </p:nvSpPr>
        <p:spPr/>
        <p:txBody>
          <a:bodyPr/>
          <a:lstStyle/>
          <a:p>
            <a:fld id="{787C80F8-8D36-4140-AEC5-037AF39515F6}" type="datetimeFigureOut">
              <a:rPr lang="en-US" smtClean="0"/>
              <a:t>1/31/2020</a:t>
            </a:fld>
            <a:endParaRPr lang="en-US"/>
          </a:p>
        </p:txBody>
      </p:sp>
      <p:sp>
        <p:nvSpPr>
          <p:cNvPr id="5" name="Footer Placeholder 4">
            <a:extLst>
              <a:ext uri="{FF2B5EF4-FFF2-40B4-BE49-F238E27FC236}">
                <a16:creationId xmlns:a16="http://schemas.microsoft.com/office/drawing/2014/main" id="{C77D3F9E-B522-4864-BF0A-2AEF1449B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3B304-B5FB-47EC-B158-8AEA1D3A47B4}"/>
              </a:ext>
            </a:extLst>
          </p:cNvPr>
          <p:cNvSpPr>
            <a:spLocks noGrp="1"/>
          </p:cNvSpPr>
          <p:nvPr>
            <p:ph type="sldNum" sz="quarter" idx="12"/>
          </p:nvPr>
        </p:nvSpPr>
        <p:spPr/>
        <p:txBody>
          <a:bodyPr/>
          <a:lstStyle/>
          <a:p>
            <a:fld id="{9A061E76-C78B-457A-B5B8-7C74A227882C}" type="slidenum">
              <a:rPr lang="en-US" smtClean="0"/>
              <a:t>‹#›</a:t>
            </a:fld>
            <a:endParaRPr lang="en-US"/>
          </a:p>
        </p:txBody>
      </p:sp>
    </p:spTree>
    <p:extLst>
      <p:ext uri="{BB962C8B-B14F-4D97-AF65-F5344CB8AC3E}">
        <p14:creationId xmlns:p14="http://schemas.microsoft.com/office/powerpoint/2010/main" val="2554275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A104-718A-4B6A-8018-FE80904E59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5F680-5C7B-4719-9A0D-97762277F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7CFBC-B9D1-40C3-8138-AE13016624D3}"/>
              </a:ext>
            </a:extLst>
          </p:cNvPr>
          <p:cNvSpPr>
            <a:spLocks noGrp="1"/>
          </p:cNvSpPr>
          <p:nvPr>
            <p:ph type="dt" sz="half" idx="10"/>
          </p:nvPr>
        </p:nvSpPr>
        <p:spPr/>
        <p:txBody>
          <a:bodyPr/>
          <a:lstStyle/>
          <a:p>
            <a:fld id="{787C80F8-8D36-4140-AEC5-037AF39515F6}" type="datetimeFigureOut">
              <a:rPr lang="en-US" smtClean="0"/>
              <a:t>1/31/2020</a:t>
            </a:fld>
            <a:endParaRPr lang="en-US"/>
          </a:p>
        </p:txBody>
      </p:sp>
      <p:sp>
        <p:nvSpPr>
          <p:cNvPr id="5" name="Footer Placeholder 4">
            <a:extLst>
              <a:ext uri="{FF2B5EF4-FFF2-40B4-BE49-F238E27FC236}">
                <a16:creationId xmlns:a16="http://schemas.microsoft.com/office/drawing/2014/main" id="{A5A9C878-C7DD-4753-A72F-946E8FADC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A28B4-BEF0-425A-86A8-4155A37B6083}"/>
              </a:ext>
            </a:extLst>
          </p:cNvPr>
          <p:cNvSpPr>
            <a:spLocks noGrp="1"/>
          </p:cNvSpPr>
          <p:nvPr>
            <p:ph type="sldNum" sz="quarter" idx="12"/>
          </p:nvPr>
        </p:nvSpPr>
        <p:spPr/>
        <p:txBody>
          <a:bodyPr/>
          <a:lstStyle/>
          <a:p>
            <a:fld id="{9A061E76-C78B-457A-B5B8-7C74A227882C}" type="slidenum">
              <a:rPr lang="en-US" smtClean="0"/>
              <a:t>‹#›</a:t>
            </a:fld>
            <a:endParaRPr lang="en-US"/>
          </a:p>
        </p:txBody>
      </p:sp>
    </p:spTree>
    <p:extLst>
      <p:ext uri="{BB962C8B-B14F-4D97-AF65-F5344CB8AC3E}">
        <p14:creationId xmlns:p14="http://schemas.microsoft.com/office/powerpoint/2010/main" val="3455057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58A092-7D79-4A24-94B3-0A8F276EE7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1F798B-23B6-4645-90F6-C283140CE8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41767-FDC1-481A-A76B-B9DA7403569C}"/>
              </a:ext>
            </a:extLst>
          </p:cNvPr>
          <p:cNvSpPr>
            <a:spLocks noGrp="1"/>
          </p:cNvSpPr>
          <p:nvPr>
            <p:ph type="dt" sz="half" idx="10"/>
          </p:nvPr>
        </p:nvSpPr>
        <p:spPr/>
        <p:txBody>
          <a:bodyPr/>
          <a:lstStyle/>
          <a:p>
            <a:fld id="{787C80F8-8D36-4140-AEC5-037AF39515F6}" type="datetimeFigureOut">
              <a:rPr lang="en-US" smtClean="0"/>
              <a:t>1/31/2020</a:t>
            </a:fld>
            <a:endParaRPr lang="en-US"/>
          </a:p>
        </p:txBody>
      </p:sp>
      <p:sp>
        <p:nvSpPr>
          <p:cNvPr id="5" name="Footer Placeholder 4">
            <a:extLst>
              <a:ext uri="{FF2B5EF4-FFF2-40B4-BE49-F238E27FC236}">
                <a16:creationId xmlns:a16="http://schemas.microsoft.com/office/drawing/2014/main" id="{DFAF38DF-78FE-4AC3-BC4F-D5FE6FBFA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5C38F-3B4B-4AC2-A809-9FCCD9830906}"/>
              </a:ext>
            </a:extLst>
          </p:cNvPr>
          <p:cNvSpPr>
            <a:spLocks noGrp="1"/>
          </p:cNvSpPr>
          <p:nvPr>
            <p:ph type="sldNum" sz="quarter" idx="12"/>
          </p:nvPr>
        </p:nvSpPr>
        <p:spPr/>
        <p:txBody>
          <a:bodyPr/>
          <a:lstStyle/>
          <a:p>
            <a:fld id="{9A061E76-C78B-457A-B5B8-7C74A227882C}" type="slidenum">
              <a:rPr lang="en-US" smtClean="0"/>
              <a:t>‹#›</a:t>
            </a:fld>
            <a:endParaRPr lang="en-US"/>
          </a:p>
        </p:txBody>
      </p:sp>
    </p:spTree>
    <p:extLst>
      <p:ext uri="{BB962C8B-B14F-4D97-AF65-F5344CB8AC3E}">
        <p14:creationId xmlns:p14="http://schemas.microsoft.com/office/powerpoint/2010/main" val="2182793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3C4C-D49F-4CE5-8BBE-3FFFC475B0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F5399-6A8B-421A-9E67-75071A75D6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69460-DA23-4C9E-B126-2A84458AE64E}"/>
              </a:ext>
            </a:extLst>
          </p:cNvPr>
          <p:cNvSpPr>
            <a:spLocks noGrp="1"/>
          </p:cNvSpPr>
          <p:nvPr>
            <p:ph type="dt" sz="half" idx="10"/>
          </p:nvPr>
        </p:nvSpPr>
        <p:spPr/>
        <p:txBody>
          <a:bodyPr/>
          <a:lstStyle/>
          <a:p>
            <a:fld id="{787C80F8-8D36-4140-AEC5-037AF39515F6}" type="datetimeFigureOut">
              <a:rPr lang="en-US" smtClean="0"/>
              <a:t>1/31/2020</a:t>
            </a:fld>
            <a:endParaRPr lang="en-US"/>
          </a:p>
        </p:txBody>
      </p:sp>
      <p:sp>
        <p:nvSpPr>
          <p:cNvPr id="5" name="Footer Placeholder 4">
            <a:extLst>
              <a:ext uri="{FF2B5EF4-FFF2-40B4-BE49-F238E27FC236}">
                <a16:creationId xmlns:a16="http://schemas.microsoft.com/office/drawing/2014/main" id="{3C3A3BD6-23E0-451B-9B2A-4D42A9C47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44132-067E-4417-92BC-AFCAE0FB7702}"/>
              </a:ext>
            </a:extLst>
          </p:cNvPr>
          <p:cNvSpPr>
            <a:spLocks noGrp="1"/>
          </p:cNvSpPr>
          <p:nvPr>
            <p:ph type="sldNum" sz="quarter" idx="12"/>
          </p:nvPr>
        </p:nvSpPr>
        <p:spPr/>
        <p:txBody>
          <a:bodyPr/>
          <a:lstStyle/>
          <a:p>
            <a:fld id="{9A061E76-C78B-457A-B5B8-7C74A227882C}" type="slidenum">
              <a:rPr lang="en-US" smtClean="0"/>
              <a:t>‹#›</a:t>
            </a:fld>
            <a:endParaRPr lang="en-US"/>
          </a:p>
        </p:txBody>
      </p:sp>
    </p:spTree>
    <p:extLst>
      <p:ext uri="{BB962C8B-B14F-4D97-AF65-F5344CB8AC3E}">
        <p14:creationId xmlns:p14="http://schemas.microsoft.com/office/powerpoint/2010/main" val="2199428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7BC5-875F-4E39-9108-8209C42652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5A038A-9EAA-4950-8E3A-25F13892E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D93F51-62BD-4F62-B279-85E1BCD57EB3}"/>
              </a:ext>
            </a:extLst>
          </p:cNvPr>
          <p:cNvSpPr>
            <a:spLocks noGrp="1"/>
          </p:cNvSpPr>
          <p:nvPr>
            <p:ph type="dt" sz="half" idx="10"/>
          </p:nvPr>
        </p:nvSpPr>
        <p:spPr/>
        <p:txBody>
          <a:bodyPr/>
          <a:lstStyle/>
          <a:p>
            <a:fld id="{787C80F8-8D36-4140-AEC5-037AF39515F6}" type="datetimeFigureOut">
              <a:rPr lang="en-US" smtClean="0"/>
              <a:t>1/31/2020</a:t>
            </a:fld>
            <a:endParaRPr lang="en-US"/>
          </a:p>
        </p:txBody>
      </p:sp>
      <p:sp>
        <p:nvSpPr>
          <p:cNvPr id="5" name="Footer Placeholder 4">
            <a:extLst>
              <a:ext uri="{FF2B5EF4-FFF2-40B4-BE49-F238E27FC236}">
                <a16:creationId xmlns:a16="http://schemas.microsoft.com/office/drawing/2014/main" id="{B4B53E8B-562C-4FFB-9221-DB647A589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F83EC-0D80-4BB2-9068-75F7D144E1B5}"/>
              </a:ext>
            </a:extLst>
          </p:cNvPr>
          <p:cNvSpPr>
            <a:spLocks noGrp="1"/>
          </p:cNvSpPr>
          <p:nvPr>
            <p:ph type="sldNum" sz="quarter" idx="12"/>
          </p:nvPr>
        </p:nvSpPr>
        <p:spPr/>
        <p:txBody>
          <a:bodyPr/>
          <a:lstStyle/>
          <a:p>
            <a:fld id="{9A061E76-C78B-457A-B5B8-7C74A227882C}" type="slidenum">
              <a:rPr lang="en-US" smtClean="0"/>
              <a:t>‹#›</a:t>
            </a:fld>
            <a:endParaRPr lang="en-US"/>
          </a:p>
        </p:txBody>
      </p:sp>
    </p:spTree>
    <p:extLst>
      <p:ext uri="{BB962C8B-B14F-4D97-AF65-F5344CB8AC3E}">
        <p14:creationId xmlns:p14="http://schemas.microsoft.com/office/powerpoint/2010/main" val="453459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7811B-2C7D-4795-B926-D2F8F4E87B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F58EAC-F8BB-48D4-B199-13333D72B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C53157-4374-40FD-98C5-ABA9C54468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385DF7-AB2B-4C02-81F5-45A6EE50DE75}"/>
              </a:ext>
            </a:extLst>
          </p:cNvPr>
          <p:cNvSpPr>
            <a:spLocks noGrp="1"/>
          </p:cNvSpPr>
          <p:nvPr>
            <p:ph type="dt" sz="half" idx="10"/>
          </p:nvPr>
        </p:nvSpPr>
        <p:spPr/>
        <p:txBody>
          <a:bodyPr/>
          <a:lstStyle/>
          <a:p>
            <a:fld id="{787C80F8-8D36-4140-AEC5-037AF39515F6}" type="datetimeFigureOut">
              <a:rPr lang="en-US" smtClean="0"/>
              <a:t>1/31/2020</a:t>
            </a:fld>
            <a:endParaRPr lang="en-US"/>
          </a:p>
        </p:txBody>
      </p:sp>
      <p:sp>
        <p:nvSpPr>
          <p:cNvPr id="6" name="Footer Placeholder 5">
            <a:extLst>
              <a:ext uri="{FF2B5EF4-FFF2-40B4-BE49-F238E27FC236}">
                <a16:creationId xmlns:a16="http://schemas.microsoft.com/office/drawing/2014/main" id="{DFA177A0-EC9D-4693-8C31-FA0231F5C2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6C3AC-1413-4484-BD85-A988482B75B5}"/>
              </a:ext>
            </a:extLst>
          </p:cNvPr>
          <p:cNvSpPr>
            <a:spLocks noGrp="1"/>
          </p:cNvSpPr>
          <p:nvPr>
            <p:ph type="sldNum" sz="quarter" idx="12"/>
          </p:nvPr>
        </p:nvSpPr>
        <p:spPr/>
        <p:txBody>
          <a:bodyPr/>
          <a:lstStyle/>
          <a:p>
            <a:fld id="{9A061E76-C78B-457A-B5B8-7C74A227882C}" type="slidenum">
              <a:rPr lang="en-US" smtClean="0"/>
              <a:t>‹#›</a:t>
            </a:fld>
            <a:endParaRPr lang="en-US"/>
          </a:p>
        </p:txBody>
      </p:sp>
    </p:spTree>
    <p:extLst>
      <p:ext uri="{BB962C8B-B14F-4D97-AF65-F5344CB8AC3E}">
        <p14:creationId xmlns:p14="http://schemas.microsoft.com/office/powerpoint/2010/main" val="180265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8C044-A466-4AC6-B80E-DAEB8743F3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91779A-CF10-469E-8632-792B1C28A0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7DB3E5-7072-4E17-B7EC-62167C5E4A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854A1E-06EB-407C-AED4-6DA8351856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ADF596-1ABE-426E-9696-B2DED44E1E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481BB8-3CAA-4802-9778-79FB0D293233}"/>
              </a:ext>
            </a:extLst>
          </p:cNvPr>
          <p:cNvSpPr>
            <a:spLocks noGrp="1"/>
          </p:cNvSpPr>
          <p:nvPr>
            <p:ph type="dt" sz="half" idx="10"/>
          </p:nvPr>
        </p:nvSpPr>
        <p:spPr/>
        <p:txBody>
          <a:bodyPr/>
          <a:lstStyle/>
          <a:p>
            <a:fld id="{787C80F8-8D36-4140-AEC5-037AF39515F6}" type="datetimeFigureOut">
              <a:rPr lang="en-US" smtClean="0"/>
              <a:t>1/31/2020</a:t>
            </a:fld>
            <a:endParaRPr lang="en-US"/>
          </a:p>
        </p:txBody>
      </p:sp>
      <p:sp>
        <p:nvSpPr>
          <p:cNvPr id="8" name="Footer Placeholder 7">
            <a:extLst>
              <a:ext uri="{FF2B5EF4-FFF2-40B4-BE49-F238E27FC236}">
                <a16:creationId xmlns:a16="http://schemas.microsoft.com/office/drawing/2014/main" id="{15596CF6-2636-4DBB-9686-1F012740FB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441366-38BC-4106-B91B-CABF088BC304}"/>
              </a:ext>
            </a:extLst>
          </p:cNvPr>
          <p:cNvSpPr>
            <a:spLocks noGrp="1"/>
          </p:cNvSpPr>
          <p:nvPr>
            <p:ph type="sldNum" sz="quarter" idx="12"/>
          </p:nvPr>
        </p:nvSpPr>
        <p:spPr/>
        <p:txBody>
          <a:bodyPr/>
          <a:lstStyle/>
          <a:p>
            <a:fld id="{9A061E76-C78B-457A-B5B8-7C74A227882C}" type="slidenum">
              <a:rPr lang="en-US" smtClean="0"/>
              <a:t>‹#›</a:t>
            </a:fld>
            <a:endParaRPr lang="en-US"/>
          </a:p>
        </p:txBody>
      </p:sp>
    </p:spTree>
    <p:extLst>
      <p:ext uri="{BB962C8B-B14F-4D97-AF65-F5344CB8AC3E}">
        <p14:creationId xmlns:p14="http://schemas.microsoft.com/office/powerpoint/2010/main" val="133472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9875-29E8-46E7-B0F8-FFEA5FEBAA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617820-E7B6-42C6-945E-1BAC383ECB7B}"/>
              </a:ext>
            </a:extLst>
          </p:cNvPr>
          <p:cNvSpPr>
            <a:spLocks noGrp="1"/>
          </p:cNvSpPr>
          <p:nvPr>
            <p:ph type="dt" sz="half" idx="10"/>
          </p:nvPr>
        </p:nvSpPr>
        <p:spPr/>
        <p:txBody>
          <a:bodyPr/>
          <a:lstStyle/>
          <a:p>
            <a:fld id="{787C80F8-8D36-4140-AEC5-037AF39515F6}" type="datetimeFigureOut">
              <a:rPr lang="en-US" smtClean="0"/>
              <a:t>1/31/2020</a:t>
            </a:fld>
            <a:endParaRPr lang="en-US"/>
          </a:p>
        </p:txBody>
      </p:sp>
      <p:sp>
        <p:nvSpPr>
          <p:cNvPr id="4" name="Footer Placeholder 3">
            <a:extLst>
              <a:ext uri="{FF2B5EF4-FFF2-40B4-BE49-F238E27FC236}">
                <a16:creationId xmlns:a16="http://schemas.microsoft.com/office/drawing/2014/main" id="{53355924-FA75-4536-AECB-F098C997B1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A82A80-7785-4D5F-89FE-2F00AAA1DC65}"/>
              </a:ext>
            </a:extLst>
          </p:cNvPr>
          <p:cNvSpPr>
            <a:spLocks noGrp="1"/>
          </p:cNvSpPr>
          <p:nvPr>
            <p:ph type="sldNum" sz="quarter" idx="12"/>
          </p:nvPr>
        </p:nvSpPr>
        <p:spPr/>
        <p:txBody>
          <a:bodyPr/>
          <a:lstStyle/>
          <a:p>
            <a:fld id="{9A061E76-C78B-457A-B5B8-7C74A227882C}" type="slidenum">
              <a:rPr lang="en-US" smtClean="0"/>
              <a:t>‹#›</a:t>
            </a:fld>
            <a:endParaRPr lang="en-US"/>
          </a:p>
        </p:txBody>
      </p:sp>
    </p:spTree>
    <p:extLst>
      <p:ext uri="{BB962C8B-B14F-4D97-AF65-F5344CB8AC3E}">
        <p14:creationId xmlns:p14="http://schemas.microsoft.com/office/powerpoint/2010/main" val="1421781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AD14E-978F-4F6E-9E84-14D7D7A7C694}"/>
              </a:ext>
            </a:extLst>
          </p:cNvPr>
          <p:cNvSpPr>
            <a:spLocks noGrp="1"/>
          </p:cNvSpPr>
          <p:nvPr>
            <p:ph type="dt" sz="half" idx="10"/>
          </p:nvPr>
        </p:nvSpPr>
        <p:spPr/>
        <p:txBody>
          <a:bodyPr/>
          <a:lstStyle/>
          <a:p>
            <a:fld id="{787C80F8-8D36-4140-AEC5-037AF39515F6}" type="datetimeFigureOut">
              <a:rPr lang="en-US" smtClean="0"/>
              <a:t>1/31/2020</a:t>
            </a:fld>
            <a:endParaRPr lang="en-US"/>
          </a:p>
        </p:txBody>
      </p:sp>
      <p:sp>
        <p:nvSpPr>
          <p:cNvPr id="3" name="Footer Placeholder 2">
            <a:extLst>
              <a:ext uri="{FF2B5EF4-FFF2-40B4-BE49-F238E27FC236}">
                <a16:creationId xmlns:a16="http://schemas.microsoft.com/office/drawing/2014/main" id="{7C1BD860-9D2F-40E7-A9F7-6040969121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70226A-2172-4617-BA70-C2C16B0C19EF}"/>
              </a:ext>
            </a:extLst>
          </p:cNvPr>
          <p:cNvSpPr>
            <a:spLocks noGrp="1"/>
          </p:cNvSpPr>
          <p:nvPr>
            <p:ph type="sldNum" sz="quarter" idx="12"/>
          </p:nvPr>
        </p:nvSpPr>
        <p:spPr/>
        <p:txBody>
          <a:bodyPr/>
          <a:lstStyle/>
          <a:p>
            <a:fld id="{9A061E76-C78B-457A-B5B8-7C74A227882C}" type="slidenum">
              <a:rPr lang="en-US" smtClean="0"/>
              <a:t>‹#›</a:t>
            </a:fld>
            <a:endParaRPr lang="en-US"/>
          </a:p>
        </p:txBody>
      </p:sp>
    </p:spTree>
    <p:extLst>
      <p:ext uri="{BB962C8B-B14F-4D97-AF65-F5344CB8AC3E}">
        <p14:creationId xmlns:p14="http://schemas.microsoft.com/office/powerpoint/2010/main" val="646648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B805A-2A31-4930-BF7A-3E74DB0CD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D7D73B-D0AA-4028-AE92-DF1369BC9A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6B229-1080-45DC-9328-E5F9C14455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F4D15C-F3F7-4540-96BD-D48C12E3D00D}"/>
              </a:ext>
            </a:extLst>
          </p:cNvPr>
          <p:cNvSpPr>
            <a:spLocks noGrp="1"/>
          </p:cNvSpPr>
          <p:nvPr>
            <p:ph type="dt" sz="half" idx="10"/>
          </p:nvPr>
        </p:nvSpPr>
        <p:spPr/>
        <p:txBody>
          <a:bodyPr/>
          <a:lstStyle/>
          <a:p>
            <a:fld id="{787C80F8-8D36-4140-AEC5-037AF39515F6}" type="datetimeFigureOut">
              <a:rPr lang="en-US" smtClean="0"/>
              <a:t>1/31/2020</a:t>
            </a:fld>
            <a:endParaRPr lang="en-US"/>
          </a:p>
        </p:txBody>
      </p:sp>
      <p:sp>
        <p:nvSpPr>
          <p:cNvPr id="6" name="Footer Placeholder 5">
            <a:extLst>
              <a:ext uri="{FF2B5EF4-FFF2-40B4-BE49-F238E27FC236}">
                <a16:creationId xmlns:a16="http://schemas.microsoft.com/office/drawing/2014/main" id="{A90A6120-8041-44EE-ACFE-E01DB94128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57DAC3-FDA0-45A8-9B54-00367C5D1B3C}"/>
              </a:ext>
            </a:extLst>
          </p:cNvPr>
          <p:cNvSpPr>
            <a:spLocks noGrp="1"/>
          </p:cNvSpPr>
          <p:nvPr>
            <p:ph type="sldNum" sz="quarter" idx="12"/>
          </p:nvPr>
        </p:nvSpPr>
        <p:spPr/>
        <p:txBody>
          <a:bodyPr/>
          <a:lstStyle/>
          <a:p>
            <a:fld id="{9A061E76-C78B-457A-B5B8-7C74A227882C}" type="slidenum">
              <a:rPr lang="en-US" smtClean="0"/>
              <a:t>‹#›</a:t>
            </a:fld>
            <a:endParaRPr lang="en-US"/>
          </a:p>
        </p:txBody>
      </p:sp>
    </p:spTree>
    <p:extLst>
      <p:ext uri="{BB962C8B-B14F-4D97-AF65-F5344CB8AC3E}">
        <p14:creationId xmlns:p14="http://schemas.microsoft.com/office/powerpoint/2010/main" val="343802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791E-E4F5-4DFB-B3C3-4ED1EF9640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7BAA15-8966-46AE-BC23-15F1FC992C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6AD9AD-1235-4FE3-851A-B538FBDFA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69A8E-F50F-45A1-AAB1-889BF7FEF499}"/>
              </a:ext>
            </a:extLst>
          </p:cNvPr>
          <p:cNvSpPr>
            <a:spLocks noGrp="1"/>
          </p:cNvSpPr>
          <p:nvPr>
            <p:ph type="dt" sz="half" idx="10"/>
          </p:nvPr>
        </p:nvSpPr>
        <p:spPr/>
        <p:txBody>
          <a:bodyPr/>
          <a:lstStyle/>
          <a:p>
            <a:fld id="{787C80F8-8D36-4140-AEC5-037AF39515F6}" type="datetimeFigureOut">
              <a:rPr lang="en-US" smtClean="0"/>
              <a:t>1/31/2020</a:t>
            </a:fld>
            <a:endParaRPr lang="en-US"/>
          </a:p>
        </p:txBody>
      </p:sp>
      <p:sp>
        <p:nvSpPr>
          <p:cNvPr id="6" name="Footer Placeholder 5">
            <a:extLst>
              <a:ext uri="{FF2B5EF4-FFF2-40B4-BE49-F238E27FC236}">
                <a16:creationId xmlns:a16="http://schemas.microsoft.com/office/drawing/2014/main" id="{4EFBDE31-E74E-42CB-822F-8D9218A03C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B0E31-F01C-47D7-A3C4-C6DAB64FCEFE}"/>
              </a:ext>
            </a:extLst>
          </p:cNvPr>
          <p:cNvSpPr>
            <a:spLocks noGrp="1"/>
          </p:cNvSpPr>
          <p:nvPr>
            <p:ph type="sldNum" sz="quarter" idx="12"/>
          </p:nvPr>
        </p:nvSpPr>
        <p:spPr/>
        <p:txBody>
          <a:bodyPr/>
          <a:lstStyle/>
          <a:p>
            <a:fld id="{9A061E76-C78B-457A-B5B8-7C74A227882C}" type="slidenum">
              <a:rPr lang="en-US" smtClean="0"/>
              <a:t>‹#›</a:t>
            </a:fld>
            <a:endParaRPr lang="en-US"/>
          </a:p>
        </p:txBody>
      </p:sp>
    </p:spTree>
    <p:extLst>
      <p:ext uri="{BB962C8B-B14F-4D97-AF65-F5344CB8AC3E}">
        <p14:creationId xmlns:p14="http://schemas.microsoft.com/office/powerpoint/2010/main" val="2289625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D5871-65F3-419B-9D52-A717776708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97286D-2146-422E-BB57-3C9A132370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136D6-726E-44A0-965B-28ED71542A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C80F8-8D36-4140-AEC5-037AF39515F6}" type="datetimeFigureOut">
              <a:rPr lang="en-US" smtClean="0"/>
              <a:t>1/31/2020</a:t>
            </a:fld>
            <a:endParaRPr lang="en-US"/>
          </a:p>
        </p:txBody>
      </p:sp>
      <p:sp>
        <p:nvSpPr>
          <p:cNvPr id="5" name="Footer Placeholder 4">
            <a:extLst>
              <a:ext uri="{FF2B5EF4-FFF2-40B4-BE49-F238E27FC236}">
                <a16:creationId xmlns:a16="http://schemas.microsoft.com/office/drawing/2014/main" id="{1756A119-10DB-4C40-983B-85896C74E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E96D2C-ADE1-45F0-840F-C9F3D47F7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61E76-C78B-457A-B5B8-7C74A227882C}" type="slidenum">
              <a:rPr lang="en-US" smtClean="0"/>
              <a:t>‹#›</a:t>
            </a:fld>
            <a:endParaRPr lang="en-US"/>
          </a:p>
        </p:txBody>
      </p:sp>
    </p:spTree>
    <p:extLst>
      <p:ext uri="{BB962C8B-B14F-4D97-AF65-F5344CB8AC3E}">
        <p14:creationId xmlns:p14="http://schemas.microsoft.com/office/powerpoint/2010/main" val="105358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www7.ncdc.noaa.gov/CDO/cdoselect.cmd?datasetabbv=GSOD&amp;resolution=40" TargetMode="External"/><Relationship Id="rId3" Type="http://schemas.openxmlformats.org/officeDocument/2006/relationships/hyperlink" Target="http://waterdata.usgs.gov/nwis/inventory?agency_code=USGS&amp;site_no=133119144491771" TargetMode="External"/><Relationship Id="rId7" Type="http://schemas.openxmlformats.org/officeDocument/2006/relationships/hyperlink" Target="http://waterdata.usgs.gov/nwis/inventory?agency_code=USGS&amp;site_no=13304714450017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aterdata.usgs.gov/nwis/inventory?agency_code=USGS&amp;site_no=133032144491871" TargetMode="External"/><Relationship Id="rId5" Type="http://schemas.openxmlformats.org/officeDocument/2006/relationships/hyperlink" Target="http://waterdata.usgs.gov/nwis/inventory?agency_code=USGS&amp;site_no=133120144505471" TargetMode="External"/><Relationship Id="rId10" Type="http://schemas.openxmlformats.org/officeDocument/2006/relationships/hyperlink" Target="https://www.ngdc.noaa.gov/" TargetMode="External"/><Relationship Id="rId4" Type="http://schemas.openxmlformats.org/officeDocument/2006/relationships/hyperlink" Target="http://waterdata.usgs.gov/nwis/inventory?agency_code=USGS&amp;site_no=133224144495271" TargetMode="External"/><Relationship Id="rId9" Type="http://schemas.openxmlformats.org/officeDocument/2006/relationships/hyperlink" Target="http://www.cpc.ncep.noaa.gov/products/precip/CWlink/MJO/enso.s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divot">
          <a:fgClr>
            <a:schemeClr val="accent1"/>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979561-01D3-4F5F-BF97-C0A01645F3E0}"/>
              </a:ext>
            </a:extLst>
          </p:cNvPr>
          <p:cNvPicPr>
            <a:picLocks noChangeAspect="1"/>
          </p:cNvPicPr>
          <p:nvPr/>
        </p:nvPicPr>
        <p:blipFill rotWithShape="1">
          <a:blip r:embed="rId3">
            <a:clrChange>
              <a:clrFrom>
                <a:srgbClr val="FFFFFF"/>
              </a:clrFrom>
              <a:clrTo>
                <a:srgbClr val="FFFFFF">
                  <a:alpha val="0"/>
                </a:srgbClr>
              </a:clrTo>
            </a:clrChange>
          </a:blip>
          <a:srcRect t="9881"/>
          <a:stretch/>
        </p:blipFill>
        <p:spPr>
          <a:xfrm>
            <a:off x="2922893" y="4239914"/>
            <a:ext cx="6346214" cy="2512196"/>
          </a:xfrm>
          <a:prstGeom prst="rect">
            <a:avLst/>
          </a:prstGeom>
        </p:spPr>
      </p:pic>
      <p:pic>
        <p:nvPicPr>
          <p:cNvPr id="10" name="Picture 2" descr="University of Guam logo">
            <a:extLst>
              <a:ext uri="{FF2B5EF4-FFF2-40B4-BE49-F238E27FC236}">
                <a16:creationId xmlns:a16="http://schemas.microsoft.com/office/drawing/2014/main" id="{7F80B28F-7E6E-4F02-9E77-046C9C35BDB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7718" b="-3248"/>
          <a:stretch/>
        </p:blipFill>
        <p:spPr bwMode="auto">
          <a:xfrm>
            <a:off x="3371138" y="5847501"/>
            <a:ext cx="569830" cy="656095"/>
          </a:xfrm>
          <a:prstGeom prst="rect">
            <a:avLst/>
          </a:prstGeom>
          <a:noFill/>
          <a:effectLst>
            <a:outerShdw blurRad="50800" dist="50800" dir="5400000" sx="1000" sy="1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26CC23CE-0CC5-43B7-BE4A-57C28D95CDA7}"/>
              </a:ext>
            </a:extLst>
          </p:cNvPr>
          <p:cNvSpPr/>
          <p:nvPr/>
        </p:nvSpPr>
        <p:spPr>
          <a:xfrm>
            <a:off x="-85725" y="2421383"/>
            <a:ext cx="12344400" cy="4500909"/>
          </a:xfrm>
          <a:custGeom>
            <a:avLst/>
            <a:gdLst>
              <a:gd name="connsiteX0" fmla="*/ 315275 w 12688250"/>
              <a:gd name="connsiteY0" fmla="*/ 837777 h 4402508"/>
              <a:gd name="connsiteX1" fmla="*/ 3072763 w 12688250"/>
              <a:gd name="connsiteY1" fmla="*/ 1958 h 4402508"/>
              <a:gd name="connsiteX2" fmla="*/ 7237569 w 12688250"/>
              <a:gd name="connsiteY2" fmla="*/ 1102096 h 4402508"/>
              <a:gd name="connsiteX3" fmla="*/ 10745150 w 12688250"/>
              <a:gd name="connsiteY3" fmla="*/ 1202108 h 4402508"/>
              <a:gd name="connsiteX4" fmla="*/ 12688250 w 12688250"/>
              <a:gd name="connsiteY4" fmla="*/ 51965 h 4402508"/>
              <a:gd name="connsiteX5" fmla="*/ 12688250 w 12688250"/>
              <a:gd name="connsiteY5" fmla="*/ 51965 h 4402508"/>
              <a:gd name="connsiteX6" fmla="*/ 12688250 w 12688250"/>
              <a:gd name="connsiteY6" fmla="*/ 4402508 h 4402508"/>
              <a:gd name="connsiteX7" fmla="*/ 12688250 w 12688250"/>
              <a:gd name="connsiteY7" fmla="*/ 4402508 h 4402508"/>
              <a:gd name="connsiteX8" fmla="*/ 22381 w 12688250"/>
              <a:gd name="connsiteY8" fmla="*/ 4402508 h 4402508"/>
              <a:gd name="connsiteX9" fmla="*/ 22381 w 12688250"/>
              <a:gd name="connsiteY9" fmla="*/ 4402508 h 4402508"/>
              <a:gd name="connsiteX10" fmla="*/ 36669 w 12688250"/>
              <a:gd name="connsiteY10" fmla="*/ 973508 h 4402508"/>
              <a:gd name="connsiteX11" fmla="*/ 29525 w 12688250"/>
              <a:gd name="connsiteY11" fmla="*/ 1009227 h 4402508"/>
              <a:gd name="connsiteX12" fmla="*/ 315275 w 12688250"/>
              <a:gd name="connsiteY12" fmla="*/ 837777 h 4402508"/>
              <a:gd name="connsiteX0" fmla="*/ 315275 w 12688250"/>
              <a:gd name="connsiteY0" fmla="*/ 837777 h 4402508"/>
              <a:gd name="connsiteX1" fmla="*/ 3072763 w 12688250"/>
              <a:gd name="connsiteY1" fmla="*/ 1958 h 4402508"/>
              <a:gd name="connsiteX2" fmla="*/ 7237569 w 12688250"/>
              <a:gd name="connsiteY2" fmla="*/ 1102096 h 4402508"/>
              <a:gd name="connsiteX3" fmla="*/ 10745150 w 12688250"/>
              <a:gd name="connsiteY3" fmla="*/ 1202108 h 4402508"/>
              <a:gd name="connsiteX4" fmla="*/ 12688250 w 12688250"/>
              <a:gd name="connsiteY4" fmla="*/ 51965 h 4402508"/>
              <a:gd name="connsiteX5" fmla="*/ 12688250 w 12688250"/>
              <a:gd name="connsiteY5" fmla="*/ 51965 h 4402508"/>
              <a:gd name="connsiteX6" fmla="*/ 12688250 w 12688250"/>
              <a:gd name="connsiteY6" fmla="*/ 4402508 h 4402508"/>
              <a:gd name="connsiteX7" fmla="*/ 12688250 w 12688250"/>
              <a:gd name="connsiteY7" fmla="*/ 4402508 h 4402508"/>
              <a:gd name="connsiteX8" fmla="*/ 22381 w 12688250"/>
              <a:gd name="connsiteY8" fmla="*/ 4402508 h 4402508"/>
              <a:gd name="connsiteX9" fmla="*/ 22381 w 12688250"/>
              <a:gd name="connsiteY9" fmla="*/ 4402508 h 4402508"/>
              <a:gd name="connsiteX10" fmla="*/ 36669 w 12688250"/>
              <a:gd name="connsiteY10" fmla="*/ 973508 h 4402508"/>
              <a:gd name="connsiteX11" fmla="*/ 29525 w 12688250"/>
              <a:gd name="connsiteY11" fmla="*/ 1009227 h 4402508"/>
              <a:gd name="connsiteX12" fmla="*/ 315275 w 12688250"/>
              <a:gd name="connsiteY12" fmla="*/ 837777 h 4402508"/>
              <a:gd name="connsiteX0" fmla="*/ 315275 w 12688250"/>
              <a:gd name="connsiteY0" fmla="*/ 837777 h 4402508"/>
              <a:gd name="connsiteX1" fmla="*/ 3072763 w 12688250"/>
              <a:gd name="connsiteY1" fmla="*/ 1958 h 4402508"/>
              <a:gd name="connsiteX2" fmla="*/ 7237569 w 12688250"/>
              <a:gd name="connsiteY2" fmla="*/ 1102096 h 4402508"/>
              <a:gd name="connsiteX3" fmla="*/ 9305974 w 12688250"/>
              <a:gd name="connsiteY3" fmla="*/ 1377013 h 4402508"/>
              <a:gd name="connsiteX4" fmla="*/ 12688250 w 12688250"/>
              <a:gd name="connsiteY4" fmla="*/ 51965 h 4402508"/>
              <a:gd name="connsiteX5" fmla="*/ 12688250 w 12688250"/>
              <a:gd name="connsiteY5" fmla="*/ 51965 h 4402508"/>
              <a:gd name="connsiteX6" fmla="*/ 12688250 w 12688250"/>
              <a:gd name="connsiteY6" fmla="*/ 4402508 h 4402508"/>
              <a:gd name="connsiteX7" fmla="*/ 12688250 w 12688250"/>
              <a:gd name="connsiteY7" fmla="*/ 4402508 h 4402508"/>
              <a:gd name="connsiteX8" fmla="*/ 22381 w 12688250"/>
              <a:gd name="connsiteY8" fmla="*/ 4402508 h 4402508"/>
              <a:gd name="connsiteX9" fmla="*/ 22381 w 12688250"/>
              <a:gd name="connsiteY9" fmla="*/ 4402508 h 4402508"/>
              <a:gd name="connsiteX10" fmla="*/ 36669 w 12688250"/>
              <a:gd name="connsiteY10" fmla="*/ 973508 h 4402508"/>
              <a:gd name="connsiteX11" fmla="*/ 29525 w 12688250"/>
              <a:gd name="connsiteY11" fmla="*/ 1009227 h 4402508"/>
              <a:gd name="connsiteX12" fmla="*/ 315275 w 12688250"/>
              <a:gd name="connsiteY12" fmla="*/ 837777 h 4402508"/>
              <a:gd name="connsiteX0" fmla="*/ 315275 w 12688250"/>
              <a:gd name="connsiteY0" fmla="*/ 843195 h 4407926"/>
              <a:gd name="connsiteX1" fmla="*/ 3072763 w 12688250"/>
              <a:gd name="connsiteY1" fmla="*/ 7376 h 4407926"/>
              <a:gd name="connsiteX2" fmla="*/ 9305974 w 12688250"/>
              <a:gd name="connsiteY2" fmla="*/ 1382431 h 4407926"/>
              <a:gd name="connsiteX3" fmla="*/ 12688250 w 12688250"/>
              <a:gd name="connsiteY3" fmla="*/ 57383 h 4407926"/>
              <a:gd name="connsiteX4" fmla="*/ 12688250 w 12688250"/>
              <a:gd name="connsiteY4" fmla="*/ 57383 h 4407926"/>
              <a:gd name="connsiteX5" fmla="*/ 12688250 w 12688250"/>
              <a:gd name="connsiteY5" fmla="*/ 4407926 h 4407926"/>
              <a:gd name="connsiteX6" fmla="*/ 12688250 w 12688250"/>
              <a:gd name="connsiteY6" fmla="*/ 4407926 h 4407926"/>
              <a:gd name="connsiteX7" fmla="*/ 22381 w 12688250"/>
              <a:gd name="connsiteY7" fmla="*/ 4407926 h 4407926"/>
              <a:gd name="connsiteX8" fmla="*/ 22381 w 12688250"/>
              <a:gd name="connsiteY8" fmla="*/ 4407926 h 4407926"/>
              <a:gd name="connsiteX9" fmla="*/ 36669 w 12688250"/>
              <a:gd name="connsiteY9" fmla="*/ 978926 h 4407926"/>
              <a:gd name="connsiteX10" fmla="*/ 29525 w 12688250"/>
              <a:gd name="connsiteY10" fmla="*/ 1014645 h 4407926"/>
              <a:gd name="connsiteX11" fmla="*/ 315275 w 12688250"/>
              <a:gd name="connsiteY11" fmla="*/ 843195 h 4407926"/>
              <a:gd name="connsiteX0" fmla="*/ 315275 w 12688250"/>
              <a:gd name="connsiteY0" fmla="*/ 843195 h 4407926"/>
              <a:gd name="connsiteX1" fmla="*/ 3072763 w 12688250"/>
              <a:gd name="connsiteY1" fmla="*/ 7376 h 4407926"/>
              <a:gd name="connsiteX2" fmla="*/ 9305974 w 12688250"/>
              <a:gd name="connsiteY2" fmla="*/ 1382431 h 4407926"/>
              <a:gd name="connsiteX3" fmla="*/ 12688250 w 12688250"/>
              <a:gd name="connsiteY3" fmla="*/ 57383 h 4407926"/>
              <a:gd name="connsiteX4" fmla="*/ 12688250 w 12688250"/>
              <a:gd name="connsiteY4" fmla="*/ 57383 h 4407926"/>
              <a:gd name="connsiteX5" fmla="*/ 12688250 w 12688250"/>
              <a:gd name="connsiteY5" fmla="*/ 4407926 h 4407926"/>
              <a:gd name="connsiteX6" fmla="*/ 12688250 w 12688250"/>
              <a:gd name="connsiteY6" fmla="*/ 4407926 h 4407926"/>
              <a:gd name="connsiteX7" fmla="*/ 22381 w 12688250"/>
              <a:gd name="connsiteY7" fmla="*/ 4407926 h 4407926"/>
              <a:gd name="connsiteX8" fmla="*/ 22381 w 12688250"/>
              <a:gd name="connsiteY8" fmla="*/ 4407926 h 4407926"/>
              <a:gd name="connsiteX9" fmla="*/ 36669 w 12688250"/>
              <a:gd name="connsiteY9" fmla="*/ 978926 h 4407926"/>
              <a:gd name="connsiteX10" fmla="*/ 29525 w 12688250"/>
              <a:gd name="connsiteY10" fmla="*/ 1014645 h 4407926"/>
              <a:gd name="connsiteX11" fmla="*/ 315275 w 12688250"/>
              <a:gd name="connsiteY11" fmla="*/ 843195 h 440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8250" h="4407926">
                <a:moveTo>
                  <a:pt x="315275" y="843195"/>
                </a:moveTo>
                <a:cubicBezTo>
                  <a:pt x="822481" y="675317"/>
                  <a:pt x="1574313" y="-82497"/>
                  <a:pt x="3072763" y="7376"/>
                </a:cubicBezTo>
                <a:cubicBezTo>
                  <a:pt x="4571213" y="97249"/>
                  <a:pt x="7281431" y="1522472"/>
                  <a:pt x="9305974" y="1382431"/>
                </a:cubicBezTo>
                <a:cubicBezTo>
                  <a:pt x="11330517" y="1242390"/>
                  <a:pt x="12124537" y="278224"/>
                  <a:pt x="12688250" y="57383"/>
                </a:cubicBezTo>
                <a:lnTo>
                  <a:pt x="12688250" y="57383"/>
                </a:lnTo>
                <a:lnTo>
                  <a:pt x="12688250" y="4407926"/>
                </a:lnTo>
                <a:lnTo>
                  <a:pt x="12688250" y="4407926"/>
                </a:lnTo>
                <a:lnTo>
                  <a:pt x="22381" y="4407926"/>
                </a:lnTo>
                <a:lnTo>
                  <a:pt x="22381" y="4407926"/>
                </a:lnTo>
                <a:cubicBezTo>
                  <a:pt x="24762" y="3836426"/>
                  <a:pt x="35478" y="1544473"/>
                  <a:pt x="36669" y="978926"/>
                </a:cubicBezTo>
                <a:cubicBezTo>
                  <a:pt x="45004" y="977735"/>
                  <a:pt x="-18100" y="1034885"/>
                  <a:pt x="29525" y="1014645"/>
                </a:cubicBezTo>
                <a:cubicBezTo>
                  <a:pt x="77150" y="994405"/>
                  <a:pt x="-191931" y="1011073"/>
                  <a:pt x="315275" y="843195"/>
                </a:cubicBezTo>
                <a:close/>
              </a:path>
            </a:pathLst>
          </a:custGeom>
          <a:gradFill flip="none" rotWithShape="1">
            <a:gsLst>
              <a:gs pos="0">
                <a:srgbClr val="0070C0">
                  <a:alpha val="78000"/>
                  <a:lumMod val="94000"/>
                  <a:lumOff val="6000"/>
                </a:srgbClr>
              </a:gs>
              <a:gs pos="27000">
                <a:schemeClr val="accent5">
                  <a:lumMod val="60000"/>
                  <a:lumOff val="40000"/>
                  <a:alpha val="69000"/>
                </a:schemeClr>
              </a:gs>
              <a:gs pos="100000">
                <a:schemeClr val="accent5">
                  <a:lumMod val="20000"/>
                  <a:lumOff val="80000"/>
                  <a:alpha val="39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iastem.org/images/logo.png">
            <a:extLst>
              <a:ext uri="{FF2B5EF4-FFF2-40B4-BE49-F238E27FC236}">
                <a16:creationId xmlns:a16="http://schemas.microsoft.com/office/drawing/2014/main" id="{2A137628-4630-4243-BBAC-04527942DB4E}"/>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3520582" y="152969"/>
            <a:ext cx="5159072" cy="1397249"/>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774C8598-29C6-4410-BF27-76299DC204D0}"/>
              </a:ext>
            </a:extLst>
          </p:cNvPr>
          <p:cNvSpPr/>
          <p:nvPr/>
        </p:nvSpPr>
        <p:spPr>
          <a:xfrm>
            <a:off x="9716186" y="1125962"/>
            <a:ext cx="892969" cy="938411"/>
          </a:xfrm>
          <a:prstGeom prst="ellipse">
            <a:avLst/>
          </a:prstGeom>
          <a:solidFill>
            <a:schemeClr val="accent5">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9A7FC69-5083-4331-B382-301303A057FF}"/>
              </a:ext>
            </a:extLst>
          </p:cNvPr>
          <p:cNvPicPr>
            <a:picLocks noChangeAspect="1"/>
          </p:cNvPicPr>
          <p:nvPr/>
        </p:nvPicPr>
        <p:blipFill>
          <a:blip r:embed="rId6"/>
          <a:stretch>
            <a:fillRect/>
          </a:stretch>
        </p:blipFill>
        <p:spPr>
          <a:xfrm>
            <a:off x="9276251" y="5893456"/>
            <a:ext cx="772126" cy="772126"/>
          </a:xfrm>
          <a:prstGeom prst="rect">
            <a:avLst/>
          </a:prstGeom>
        </p:spPr>
      </p:pic>
      <p:sp>
        <p:nvSpPr>
          <p:cNvPr id="2" name="Title 1">
            <a:extLst>
              <a:ext uri="{FF2B5EF4-FFF2-40B4-BE49-F238E27FC236}">
                <a16:creationId xmlns:a16="http://schemas.microsoft.com/office/drawing/2014/main" id="{5454B703-0678-477C-ADC1-DD289FE62E13}"/>
              </a:ext>
            </a:extLst>
          </p:cNvPr>
          <p:cNvSpPr>
            <a:spLocks noGrp="1"/>
          </p:cNvSpPr>
          <p:nvPr>
            <p:ph type="ctrTitle"/>
          </p:nvPr>
        </p:nvSpPr>
        <p:spPr>
          <a:xfrm>
            <a:off x="1701403" y="1665576"/>
            <a:ext cx="8789194" cy="2217328"/>
          </a:xfrm>
        </p:spPr>
        <p:txBody>
          <a:bodyPr>
            <a:normAutofit fontScale="90000"/>
          </a:bodyPr>
          <a:lstStyle/>
          <a:p>
            <a:r>
              <a:rPr lang="en-US" b="1" dirty="0">
                <a:ln w="9525">
                  <a:solidFill>
                    <a:schemeClr val="bg1"/>
                  </a:solidFill>
                  <a:prstDash val="solid"/>
                </a:ln>
                <a:effectLst>
                  <a:outerShdw blurRad="12700" dist="38100" dir="2700000" algn="tl" rotWithShape="0">
                    <a:schemeClr val="bg1">
                      <a:lumMod val="50000"/>
                    </a:schemeClr>
                  </a:outerShdw>
                </a:effectLst>
              </a:rPr>
              <a:t>Dynamic Response of a Freshwater Lens to Natural Variations in Recharge</a:t>
            </a:r>
          </a:p>
        </p:txBody>
      </p:sp>
      <p:sp>
        <p:nvSpPr>
          <p:cNvPr id="4" name="TextBox 3">
            <a:extLst>
              <a:ext uri="{FF2B5EF4-FFF2-40B4-BE49-F238E27FC236}">
                <a16:creationId xmlns:a16="http://schemas.microsoft.com/office/drawing/2014/main" id="{E03B25FD-6EFE-4B35-A7FC-E7285CF77360}"/>
              </a:ext>
            </a:extLst>
          </p:cNvPr>
          <p:cNvSpPr txBox="1"/>
          <p:nvPr/>
        </p:nvSpPr>
        <p:spPr>
          <a:xfrm>
            <a:off x="250078" y="340146"/>
            <a:ext cx="11706131" cy="1200329"/>
          </a:xfrm>
          <a:prstGeom prst="rect">
            <a:avLst/>
          </a:prstGeom>
          <a:noFill/>
        </p:spPr>
        <p:txBody>
          <a:bodyPr wrap="square" rtlCol="0">
            <a:spAutoFit/>
          </a:bodyPr>
          <a:lstStyle/>
          <a:p>
            <a:pPr algn="ctr"/>
            <a:r>
              <a:rPr lang="en-US" b="1" dirty="0">
                <a:ln w="0"/>
                <a:effectLst>
                  <a:outerShdw blurRad="38100" dist="19050" dir="2700000" algn="tl" rotWithShape="0">
                    <a:schemeClr val="dk1">
                      <a:alpha val="40000"/>
                    </a:schemeClr>
                  </a:outerShdw>
                </a:effectLst>
              </a:rPr>
              <a:t>International Academy of Science, Technology, Engineering, and Management (IASTEM)</a:t>
            </a:r>
          </a:p>
          <a:p>
            <a:pPr algn="ctr"/>
            <a:r>
              <a:rPr lang="en-US" b="1" dirty="0">
                <a:ln w="0"/>
                <a:effectLst>
                  <a:outerShdw blurRad="38100" dist="19050" dir="2700000" algn="tl" rotWithShape="0">
                    <a:schemeClr val="dk1">
                      <a:alpha val="40000"/>
                    </a:schemeClr>
                  </a:outerShdw>
                </a:effectLst>
              </a:rPr>
              <a:t>International Conference on Environment and Natural Science (ICENS)</a:t>
            </a:r>
          </a:p>
          <a:p>
            <a:pPr algn="ctr"/>
            <a:r>
              <a:rPr lang="en-US" b="1" dirty="0">
                <a:ln w="0"/>
                <a:effectLst>
                  <a:outerShdw blurRad="38100" dist="19050" dir="2700000" algn="tl" rotWithShape="0">
                    <a:schemeClr val="dk1">
                      <a:alpha val="40000"/>
                    </a:schemeClr>
                  </a:outerShdw>
                </a:effectLst>
              </a:rPr>
              <a:t>Seoul, South Korea</a:t>
            </a:r>
          </a:p>
          <a:p>
            <a:pPr algn="ctr"/>
            <a:r>
              <a:rPr lang="en-US" b="1" dirty="0">
                <a:ln w="0"/>
                <a:effectLst>
                  <a:outerShdw blurRad="38100" dist="19050" dir="2700000" algn="tl" rotWithShape="0">
                    <a:schemeClr val="dk1">
                      <a:alpha val="40000"/>
                    </a:schemeClr>
                  </a:outerShdw>
                </a:effectLst>
              </a:rPr>
              <a:t>July 4, 2019</a:t>
            </a:r>
          </a:p>
        </p:txBody>
      </p:sp>
      <p:sp>
        <p:nvSpPr>
          <p:cNvPr id="13" name="Oval 12">
            <a:extLst>
              <a:ext uri="{FF2B5EF4-FFF2-40B4-BE49-F238E27FC236}">
                <a16:creationId xmlns:a16="http://schemas.microsoft.com/office/drawing/2014/main" id="{A4AE59B3-D537-40E7-A394-D55D0B61618B}"/>
              </a:ext>
            </a:extLst>
          </p:cNvPr>
          <p:cNvSpPr/>
          <p:nvPr/>
        </p:nvSpPr>
        <p:spPr>
          <a:xfrm>
            <a:off x="1561414" y="4763812"/>
            <a:ext cx="892969" cy="938411"/>
          </a:xfrm>
          <a:prstGeom prst="ellipse">
            <a:avLst/>
          </a:prstGeom>
          <a:pattFill prst="dashVert">
            <a:fgClr>
              <a:schemeClr val="accent5">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18B4D2C-2AD3-4D97-9941-21A344761A1F}"/>
              </a:ext>
            </a:extLst>
          </p:cNvPr>
          <p:cNvSpPr>
            <a:spLocks noGrp="1"/>
          </p:cNvSpPr>
          <p:nvPr>
            <p:ph type="subTitle" idx="1"/>
          </p:nvPr>
        </p:nvSpPr>
        <p:spPr>
          <a:xfrm>
            <a:off x="1815062" y="4022691"/>
            <a:ext cx="9144000" cy="362892"/>
          </a:xfrm>
        </p:spPr>
        <p:txBody>
          <a:bodyPr>
            <a:noAutofit/>
          </a:bodyPr>
          <a:lstStyle/>
          <a:p>
            <a:pPr>
              <a:lnSpc>
                <a:spcPct val="100000"/>
              </a:lnSpc>
              <a:spcBef>
                <a:spcPts val="0"/>
              </a:spcBef>
            </a:pPr>
            <a:r>
              <a:rPr lang="en-US" sz="2000" b="1" dirty="0">
                <a:ln w="3175">
                  <a:noFill/>
                </a:ln>
                <a:effectLst>
                  <a:outerShdw blurRad="127000" dir="8640000" sx="101000" sy="101000" algn="l" rotWithShape="0">
                    <a:prstClr val="black">
                      <a:alpha val="40000"/>
                    </a:prstClr>
                  </a:outerShdw>
                </a:effectLst>
              </a:rPr>
              <a:t>Bekah Dougher, Nathan C. Habana, Mark A. Lander, John W. Jenson</a:t>
            </a:r>
          </a:p>
        </p:txBody>
      </p:sp>
    </p:spTree>
    <p:extLst>
      <p:ext uri="{BB962C8B-B14F-4D97-AF65-F5344CB8AC3E}">
        <p14:creationId xmlns:p14="http://schemas.microsoft.com/office/powerpoint/2010/main" val="3106697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826818D5-A3F0-4203-824D-878539FD8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454" b="4311"/>
          <a:stretch>
            <a:fillRect/>
          </a:stretch>
        </p:blipFill>
        <p:spPr bwMode="auto">
          <a:xfrm>
            <a:off x="77534" y="854945"/>
            <a:ext cx="12026201" cy="446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237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8D1E3EB-2153-48DF-B50A-932AD48B7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66"/>
          <a:stretch>
            <a:fillRect/>
          </a:stretch>
        </p:blipFill>
        <p:spPr bwMode="auto">
          <a:xfrm>
            <a:off x="119225" y="1329070"/>
            <a:ext cx="11953550" cy="399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085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7337DC4-6031-40DB-AB1D-5479ABCA3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8" y="669851"/>
            <a:ext cx="11546203" cy="568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28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5E0D84C-E750-4251-A487-0AA12FBE9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74"/>
          <a:stretch>
            <a:fillRect/>
          </a:stretch>
        </p:blipFill>
        <p:spPr bwMode="auto">
          <a:xfrm>
            <a:off x="202018" y="597390"/>
            <a:ext cx="8367823" cy="587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543F755-56CD-4E95-A8D0-7060877DDEEE}"/>
              </a:ext>
            </a:extLst>
          </p:cNvPr>
          <p:cNvPicPr>
            <a:picLocks noChangeAspect="1"/>
          </p:cNvPicPr>
          <p:nvPr/>
        </p:nvPicPr>
        <p:blipFill rotWithShape="1">
          <a:blip r:embed="rId4"/>
          <a:srcRect l="20314" r="-1"/>
          <a:stretch/>
        </p:blipFill>
        <p:spPr>
          <a:xfrm>
            <a:off x="8736226" y="289043"/>
            <a:ext cx="3164904" cy="3584942"/>
          </a:xfrm>
          <a:prstGeom prst="rect">
            <a:avLst/>
          </a:prstGeom>
        </p:spPr>
      </p:pic>
      <p:sp>
        <p:nvSpPr>
          <p:cNvPr id="2" name="TextBox 1">
            <a:extLst>
              <a:ext uri="{FF2B5EF4-FFF2-40B4-BE49-F238E27FC236}">
                <a16:creationId xmlns:a16="http://schemas.microsoft.com/office/drawing/2014/main" id="{7F2DD431-1359-4EB7-83F9-8810708B4C22}"/>
              </a:ext>
            </a:extLst>
          </p:cNvPr>
          <p:cNvSpPr txBox="1"/>
          <p:nvPr/>
        </p:nvSpPr>
        <p:spPr>
          <a:xfrm>
            <a:off x="8736226" y="3991233"/>
            <a:ext cx="3164905" cy="2862322"/>
          </a:xfrm>
          <a:prstGeom prst="rect">
            <a:avLst/>
          </a:prstGeom>
          <a:noFill/>
        </p:spPr>
        <p:txBody>
          <a:bodyPr wrap="square" rtlCol="0">
            <a:spAutoFit/>
          </a:bodyPr>
          <a:lstStyle/>
          <a:p>
            <a:r>
              <a:rPr lang="en-US" dirty="0"/>
              <a:t>USGS’ Pacific Island Water Science Center collecting data quarterly – annually, through the Comprehensive Water Management Program (Guam P.L. 24-161) administered by Water and Environmental Research Institute of the Western Pacific, University of Guam.</a:t>
            </a:r>
          </a:p>
        </p:txBody>
      </p:sp>
    </p:spTree>
    <p:extLst>
      <p:ext uri="{BB962C8B-B14F-4D97-AF65-F5344CB8AC3E}">
        <p14:creationId xmlns:p14="http://schemas.microsoft.com/office/powerpoint/2010/main" val="2888197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BB18C724-970D-442C-A618-8DF7CD7DAE1D}"/>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Methods</a:t>
            </a:r>
          </a:p>
        </p:txBody>
      </p:sp>
      <p:graphicFrame>
        <p:nvGraphicFramePr>
          <p:cNvPr id="5" name="Content Placeholder 2">
            <a:extLst>
              <a:ext uri="{FF2B5EF4-FFF2-40B4-BE49-F238E27FC236}">
                <a16:creationId xmlns:a16="http://schemas.microsoft.com/office/drawing/2014/main" id="{B7A93248-A097-48FE-A554-CA4850E24DF7}"/>
              </a:ext>
            </a:extLst>
          </p:cNvPr>
          <p:cNvGraphicFramePr>
            <a:graphicFrameLocks noGrp="1"/>
          </p:cNvGraphicFramePr>
          <p:nvPr>
            <p:ph idx="1"/>
            <p:extLst>
              <p:ext uri="{D42A27DB-BD31-4B8C-83A1-F6EECF244321}">
                <p14:modId xmlns:p14="http://schemas.microsoft.com/office/powerpoint/2010/main" val="356026950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8234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977-21A7-48BA-8644-8C5121BE7802}"/>
              </a:ext>
            </a:extLst>
          </p:cNvPr>
          <p:cNvSpPr>
            <a:spLocks noGrp="1"/>
          </p:cNvSpPr>
          <p:nvPr>
            <p:ph type="title"/>
          </p:nvPr>
        </p:nvSpPr>
        <p:spPr>
          <a:xfrm>
            <a:off x="838200" y="1"/>
            <a:ext cx="10515600" cy="1083734"/>
          </a:xfrm>
        </p:spPr>
        <p:txBody>
          <a:bodyPr/>
          <a:lstStyle/>
          <a:p>
            <a:r>
              <a:rPr lang="en-US" dirty="0"/>
              <a:t>Data Sources</a:t>
            </a:r>
          </a:p>
        </p:txBody>
      </p:sp>
      <p:graphicFrame>
        <p:nvGraphicFramePr>
          <p:cNvPr id="4" name="Table 3">
            <a:extLst>
              <a:ext uri="{FF2B5EF4-FFF2-40B4-BE49-F238E27FC236}">
                <a16:creationId xmlns:a16="http://schemas.microsoft.com/office/drawing/2014/main" id="{6C472C5D-910A-40AB-BD2D-E26D885C8513}"/>
              </a:ext>
            </a:extLst>
          </p:cNvPr>
          <p:cNvGraphicFramePr>
            <a:graphicFrameLocks noGrp="1"/>
          </p:cNvGraphicFramePr>
          <p:nvPr>
            <p:extLst>
              <p:ext uri="{D42A27DB-BD31-4B8C-83A1-F6EECF244321}">
                <p14:modId xmlns:p14="http://schemas.microsoft.com/office/powerpoint/2010/main" val="234556119"/>
              </p:ext>
            </p:extLst>
          </p:nvPr>
        </p:nvGraphicFramePr>
        <p:xfrm>
          <a:off x="3635025" y="1083734"/>
          <a:ext cx="8353778" cy="5249335"/>
        </p:xfrm>
        <a:graphic>
          <a:graphicData uri="http://schemas.openxmlformats.org/drawingml/2006/table">
            <a:tbl>
              <a:tblPr firstRow="1" firstCol="1">
                <a:tableStyleId>{5C22544A-7EE6-4342-B048-85BDC9FD1C3A}</a:tableStyleId>
              </a:tblPr>
              <a:tblGrid>
                <a:gridCol w="1628724">
                  <a:extLst>
                    <a:ext uri="{9D8B030D-6E8A-4147-A177-3AD203B41FA5}">
                      <a16:colId xmlns:a16="http://schemas.microsoft.com/office/drawing/2014/main" val="3135678413"/>
                    </a:ext>
                  </a:extLst>
                </a:gridCol>
                <a:gridCol w="6725054">
                  <a:extLst>
                    <a:ext uri="{9D8B030D-6E8A-4147-A177-3AD203B41FA5}">
                      <a16:colId xmlns:a16="http://schemas.microsoft.com/office/drawing/2014/main" val="553811571"/>
                    </a:ext>
                  </a:extLst>
                </a:gridCol>
              </a:tblGrid>
              <a:tr h="338131">
                <a:tc>
                  <a:txBody>
                    <a:bodyPr/>
                    <a:lstStyle/>
                    <a:p>
                      <a:pPr marL="0" marR="0" algn="ctr">
                        <a:lnSpc>
                          <a:spcPct val="107000"/>
                        </a:lnSpc>
                        <a:spcBef>
                          <a:spcPts val="0"/>
                        </a:spcBef>
                        <a:spcAft>
                          <a:spcPts val="0"/>
                        </a:spcAft>
                      </a:pPr>
                      <a:r>
                        <a:rPr lang="en-US" sz="1600" dirty="0">
                          <a:effectLst/>
                        </a:rPr>
                        <a:t>Observation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0000"/>
                        </a:lnSpc>
                        <a:spcBef>
                          <a:spcPts val="0"/>
                        </a:spcBef>
                        <a:spcAft>
                          <a:spcPts val="0"/>
                        </a:spcAft>
                      </a:pPr>
                      <a:r>
                        <a:rPr lang="en-US" sz="1600" dirty="0">
                          <a:effectLst/>
                        </a:rPr>
                        <a:t>URL link</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70676527"/>
                  </a:ext>
                </a:extLst>
              </a:tr>
              <a:tr h="582358">
                <a:tc>
                  <a:txBody>
                    <a:bodyPr/>
                    <a:lstStyle/>
                    <a:p>
                      <a:pPr marL="0" marR="0" algn="ctr">
                        <a:lnSpc>
                          <a:spcPct val="107000"/>
                        </a:lnSpc>
                        <a:spcBef>
                          <a:spcPts val="0"/>
                        </a:spcBef>
                        <a:spcAft>
                          <a:spcPts val="0"/>
                        </a:spcAft>
                      </a:pPr>
                      <a:r>
                        <a:rPr lang="en-US" sz="1100" dirty="0">
                          <a:effectLst/>
                        </a:rPr>
                        <a:t>EX-7</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800"/>
                        </a:spcAft>
                      </a:pPr>
                      <a:r>
                        <a:rPr lang="en-US" sz="1200" u="sng">
                          <a:effectLst/>
                          <a:hlinkClick r:id="rId3"/>
                        </a:rPr>
                        <a:t>http://waterdata.usgs.gov/nwis/inventory?agency_code=USGS&amp;site_no=133119144491771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14159137"/>
                  </a:ext>
                </a:extLst>
              </a:tr>
              <a:tr h="582358">
                <a:tc>
                  <a:txBody>
                    <a:bodyPr/>
                    <a:lstStyle/>
                    <a:p>
                      <a:pPr marL="0" marR="0" algn="ctr">
                        <a:lnSpc>
                          <a:spcPct val="107000"/>
                        </a:lnSpc>
                        <a:spcBef>
                          <a:spcPts val="0"/>
                        </a:spcBef>
                        <a:spcAft>
                          <a:spcPts val="0"/>
                        </a:spcAft>
                      </a:pPr>
                      <a:r>
                        <a:rPr lang="en-US" sz="1100">
                          <a:effectLst/>
                        </a:rPr>
                        <a:t>EX-10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800"/>
                        </a:spcAft>
                      </a:pPr>
                      <a:r>
                        <a:rPr lang="en-US" sz="1200" u="sng">
                          <a:effectLst/>
                          <a:hlinkClick r:id="rId4"/>
                        </a:rPr>
                        <a:t>http://waterdata.usgs.gov/nwis/inventory?agency_code=USGS&amp;site_no=133224144495271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60750470"/>
                  </a:ext>
                </a:extLst>
              </a:tr>
              <a:tr h="582358">
                <a:tc>
                  <a:txBody>
                    <a:bodyPr/>
                    <a:lstStyle/>
                    <a:p>
                      <a:pPr marL="0" marR="0" algn="ctr">
                        <a:lnSpc>
                          <a:spcPct val="107000"/>
                        </a:lnSpc>
                        <a:spcBef>
                          <a:spcPts val="0"/>
                        </a:spcBef>
                        <a:spcAft>
                          <a:spcPts val="0"/>
                        </a:spcAft>
                      </a:pPr>
                      <a:r>
                        <a:rPr lang="en-US" sz="1100">
                          <a:effectLst/>
                        </a:rPr>
                        <a:t>GHURA-Dededo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800"/>
                        </a:spcAft>
                      </a:pPr>
                      <a:r>
                        <a:rPr lang="en-US" sz="1200" u="sng">
                          <a:effectLst/>
                          <a:hlinkClick r:id="rId5"/>
                        </a:rPr>
                        <a:t>http://waterdata.usgs.gov/nwis/inventory?agency_code=USGS&amp;site_no=133120144505471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78230363"/>
                  </a:ext>
                </a:extLst>
              </a:tr>
              <a:tr h="582358">
                <a:tc>
                  <a:txBody>
                    <a:bodyPr/>
                    <a:lstStyle/>
                    <a:p>
                      <a:pPr marL="0" marR="0" algn="ctr">
                        <a:lnSpc>
                          <a:spcPct val="107000"/>
                        </a:lnSpc>
                        <a:spcBef>
                          <a:spcPts val="0"/>
                        </a:spcBef>
                        <a:spcAft>
                          <a:spcPts val="0"/>
                        </a:spcAft>
                      </a:pPr>
                      <a:r>
                        <a:rPr lang="en-US" sz="1100">
                          <a:effectLst/>
                        </a:rPr>
                        <a:t>M-10A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800"/>
                        </a:spcAft>
                      </a:pPr>
                      <a:r>
                        <a:rPr lang="en-US" sz="1200" u="sng">
                          <a:effectLst/>
                          <a:hlinkClick r:id="rId6"/>
                        </a:rPr>
                        <a:t>http://waterdata.usgs.gov/nwis/inventory?agency_code=USGS&amp;site_no=133032144491871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89927769"/>
                  </a:ext>
                </a:extLst>
              </a:tr>
              <a:tr h="582358">
                <a:tc>
                  <a:txBody>
                    <a:bodyPr/>
                    <a:lstStyle/>
                    <a:p>
                      <a:pPr marL="0" marR="0" algn="ctr">
                        <a:lnSpc>
                          <a:spcPct val="107000"/>
                        </a:lnSpc>
                        <a:spcBef>
                          <a:spcPts val="0"/>
                        </a:spcBef>
                        <a:spcAft>
                          <a:spcPts val="0"/>
                        </a:spcAft>
                      </a:pPr>
                      <a:r>
                        <a:rPr lang="en-US" sz="1100">
                          <a:effectLst/>
                        </a:rPr>
                        <a:t>M-11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800"/>
                        </a:spcAft>
                      </a:pPr>
                      <a:r>
                        <a:rPr lang="en-US" sz="1200" u="sng">
                          <a:effectLst/>
                          <a:hlinkClick r:id="rId7"/>
                        </a:rPr>
                        <a:t>http://waterdata.usgs.gov/nwis/inventory?agency_code=USGS&amp;site_no=133047144500171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83939975"/>
                  </a:ext>
                </a:extLst>
              </a:tr>
              <a:tr h="582358">
                <a:tc>
                  <a:txBody>
                    <a:bodyPr/>
                    <a:lstStyle/>
                    <a:p>
                      <a:pPr marL="0" marR="0" algn="ctr">
                        <a:lnSpc>
                          <a:spcPct val="107000"/>
                        </a:lnSpc>
                        <a:spcBef>
                          <a:spcPts val="0"/>
                        </a:spcBef>
                        <a:spcAft>
                          <a:spcPts val="0"/>
                        </a:spcAft>
                      </a:pPr>
                      <a:r>
                        <a:rPr lang="en-US" sz="1100">
                          <a:effectLst/>
                        </a:rPr>
                        <a:t>Rainfall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800"/>
                        </a:spcAft>
                      </a:pPr>
                      <a:r>
                        <a:rPr lang="en-US" sz="1200" u="sng">
                          <a:effectLst/>
                          <a:hlinkClick r:id="rId8"/>
                        </a:rPr>
                        <a:t>https://www7.ncdc.noaa.gov/CDO/cdoselect.cmd?datasetabbv=GSOD&amp;resolution=40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59578664"/>
                  </a:ext>
                </a:extLst>
              </a:tr>
              <a:tr h="582358">
                <a:tc>
                  <a:txBody>
                    <a:bodyPr/>
                    <a:lstStyle/>
                    <a:p>
                      <a:pPr marL="0" marR="0" algn="ctr">
                        <a:lnSpc>
                          <a:spcPct val="107000"/>
                        </a:lnSpc>
                        <a:spcBef>
                          <a:spcPts val="0"/>
                        </a:spcBef>
                        <a:spcAft>
                          <a:spcPts val="0"/>
                        </a:spcAft>
                      </a:pPr>
                      <a:r>
                        <a:rPr lang="en-US" sz="1100">
                          <a:effectLst/>
                        </a:rPr>
                        <a:t>ONI</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800"/>
                        </a:spcAft>
                      </a:pPr>
                      <a:r>
                        <a:rPr lang="en-US" sz="1200" u="sng">
                          <a:effectLst/>
                          <a:hlinkClick r:id="rId9"/>
                        </a:rPr>
                        <a:t>http://www.cpc.ncep.noaa.gov/products/precip/CWlink/MJO/enso.shtml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63148418"/>
                  </a:ext>
                </a:extLst>
              </a:tr>
              <a:tr h="417349">
                <a:tc>
                  <a:txBody>
                    <a:bodyPr/>
                    <a:lstStyle/>
                    <a:p>
                      <a:pPr marL="0" marR="0" algn="ctr">
                        <a:lnSpc>
                          <a:spcPct val="107000"/>
                        </a:lnSpc>
                        <a:spcBef>
                          <a:spcPts val="0"/>
                        </a:spcBef>
                        <a:spcAft>
                          <a:spcPts val="0"/>
                        </a:spcAft>
                      </a:pPr>
                      <a:r>
                        <a:rPr lang="en-US" sz="1100">
                          <a:effectLst/>
                        </a:rPr>
                        <a:t>Sea level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800"/>
                        </a:spcAft>
                      </a:pPr>
                      <a:r>
                        <a:rPr lang="en-US" sz="1200" u="sng">
                          <a:effectLst/>
                          <a:hlinkClick r:id="rId10"/>
                        </a:rPr>
                        <a:t>https://www.ngdc.noaa.gov</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81508844"/>
                  </a:ext>
                </a:extLst>
              </a:tr>
              <a:tr h="417349">
                <a:tc>
                  <a:txBody>
                    <a:bodyPr/>
                    <a:lstStyle/>
                    <a:p>
                      <a:pPr marL="0" marR="0" algn="ctr">
                        <a:lnSpc>
                          <a:spcPct val="107000"/>
                        </a:lnSpc>
                        <a:spcBef>
                          <a:spcPts val="0"/>
                        </a:spcBef>
                        <a:spcAft>
                          <a:spcPts val="0"/>
                        </a:spcAft>
                      </a:pPr>
                      <a:r>
                        <a:rPr lang="en-US" sz="1100">
                          <a:effectLst/>
                        </a:rPr>
                        <a:t>SST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800"/>
                        </a:spcAft>
                      </a:pPr>
                      <a:r>
                        <a:rPr lang="en-US" sz="1200" u="sng" dirty="0">
                          <a:effectLst/>
                          <a:hlinkClick r:id="rId10"/>
                        </a:rPr>
                        <a:t>https://www.ngdc.noaa.gov</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33898732"/>
                  </a:ext>
                </a:extLst>
              </a:tr>
            </a:tbl>
          </a:graphicData>
        </a:graphic>
      </p:graphicFrame>
      <p:sp>
        <p:nvSpPr>
          <p:cNvPr id="5" name="Left Brace 4">
            <a:extLst>
              <a:ext uri="{FF2B5EF4-FFF2-40B4-BE49-F238E27FC236}">
                <a16:creationId xmlns:a16="http://schemas.microsoft.com/office/drawing/2014/main" id="{83117CEE-1374-4B52-9FC9-7043EAA60F80}"/>
              </a:ext>
            </a:extLst>
          </p:cNvPr>
          <p:cNvSpPr/>
          <p:nvPr/>
        </p:nvSpPr>
        <p:spPr>
          <a:xfrm>
            <a:off x="3025423" y="1444977"/>
            <a:ext cx="496712" cy="169333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F85B3FFD-6117-4787-9493-DAB1EF0C8AAD}"/>
              </a:ext>
            </a:extLst>
          </p:cNvPr>
          <p:cNvSpPr txBox="1"/>
          <p:nvPr/>
        </p:nvSpPr>
        <p:spPr>
          <a:xfrm>
            <a:off x="2216404" y="2106978"/>
            <a:ext cx="763863" cy="369332"/>
          </a:xfrm>
          <a:prstGeom prst="rect">
            <a:avLst/>
          </a:prstGeom>
          <a:noFill/>
        </p:spPr>
        <p:txBody>
          <a:bodyPr wrap="none" rtlCol="0">
            <a:spAutoFit/>
          </a:bodyPr>
          <a:lstStyle/>
          <a:p>
            <a:r>
              <a:rPr lang="en-US" dirty="0"/>
              <a:t>DOWs</a:t>
            </a:r>
          </a:p>
        </p:txBody>
      </p:sp>
      <p:sp>
        <p:nvSpPr>
          <p:cNvPr id="8" name="Left Brace 7">
            <a:extLst>
              <a:ext uri="{FF2B5EF4-FFF2-40B4-BE49-F238E27FC236}">
                <a16:creationId xmlns:a16="http://schemas.microsoft.com/office/drawing/2014/main" id="{D48B8A41-A10C-4EF5-AA2A-B05B99EA7FA3}"/>
              </a:ext>
            </a:extLst>
          </p:cNvPr>
          <p:cNvSpPr/>
          <p:nvPr/>
        </p:nvSpPr>
        <p:spPr>
          <a:xfrm>
            <a:off x="3025423" y="3138311"/>
            <a:ext cx="496712" cy="116275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C2173F6-5712-40C5-BAE8-362977201A8B}"/>
              </a:ext>
            </a:extLst>
          </p:cNvPr>
          <p:cNvSpPr txBox="1"/>
          <p:nvPr/>
        </p:nvSpPr>
        <p:spPr>
          <a:xfrm>
            <a:off x="2205115" y="3540665"/>
            <a:ext cx="727187" cy="369332"/>
          </a:xfrm>
          <a:prstGeom prst="rect">
            <a:avLst/>
          </a:prstGeom>
          <a:noFill/>
        </p:spPr>
        <p:txBody>
          <a:bodyPr wrap="none" rtlCol="0">
            <a:spAutoFit/>
          </a:bodyPr>
          <a:lstStyle/>
          <a:p>
            <a:r>
              <a:rPr lang="en-US" dirty="0"/>
              <a:t>OWLs</a:t>
            </a:r>
          </a:p>
        </p:txBody>
      </p:sp>
      <p:sp>
        <p:nvSpPr>
          <p:cNvPr id="7" name="TextBox 6">
            <a:extLst>
              <a:ext uri="{FF2B5EF4-FFF2-40B4-BE49-F238E27FC236}">
                <a16:creationId xmlns:a16="http://schemas.microsoft.com/office/drawing/2014/main" id="{29E21F9B-F2E8-4FD4-BEB8-9ABE677F01AF}"/>
              </a:ext>
            </a:extLst>
          </p:cNvPr>
          <p:cNvSpPr txBox="1"/>
          <p:nvPr/>
        </p:nvSpPr>
        <p:spPr>
          <a:xfrm>
            <a:off x="1637619" y="4984926"/>
            <a:ext cx="1997406" cy="369332"/>
          </a:xfrm>
          <a:prstGeom prst="rect">
            <a:avLst/>
          </a:prstGeom>
          <a:noFill/>
        </p:spPr>
        <p:txBody>
          <a:bodyPr wrap="none" rtlCol="0">
            <a:spAutoFit/>
          </a:bodyPr>
          <a:lstStyle/>
          <a:p>
            <a:r>
              <a:rPr lang="en-US" dirty="0"/>
              <a:t>Oceanic Nino Index</a:t>
            </a:r>
          </a:p>
        </p:txBody>
      </p:sp>
      <p:sp>
        <p:nvSpPr>
          <p:cNvPr id="11" name="TextBox 10">
            <a:extLst>
              <a:ext uri="{FF2B5EF4-FFF2-40B4-BE49-F238E27FC236}">
                <a16:creationId xmlns:a16="http://schemas.microsoft.com/office/drawing/2014/main" id="{FACD96B4-7122-4A95-AF15-4743AE209E77}"/>
              </a:ext>
            </a:extLst>
          </p:cNvPr>
          <p:cNvSpPr txBox="1"/>
          <p:nvPr/>
        </p:nvSpPr>
        <p:spPr>
          <a:xfrm>
            <a:off x="1655037" y="5519487"/>
            <a:ext cx="1990738" cy="369332"/>
          </a:xfrm>
          <a:prstGeom prst="rect">
            <a:avLst/>
          </a:prstGeom>
          <a:noFill/>
        </p:spPr>
        <p:txBody>
          <a:bodyPr wrap="none" rtlCol="0">
            <a:spAutoFit/>
          </a:bodyPr>
          <a:lstStyle/>
          <a:p>
            <a:r>
              <a:rPr lang="en-US" dirty="0"/>
              <a:t>Apra Harbor, Guam</a:t>
            </a:r>
          </a:p>
        </p:txBody>
      </p:sp>
      <p:sp>
        <p:nvSpPr>
          <p:cNvPr id="12" name="TextBox 11">
            <a:extLst>
              <a:ext uri="{FF2B5EF4-FFF2-40B4-BE49-F238E27FC236}">
                <a16:creationId xmlns:a16="http://schemas.microsoft.com/office/drawing/2014/main" id="{61896D50-83F5-4882-81EA-4FF1F471AADB}"/>
              </a:ext>
            </a:extLst>
          </p:cNvPr>
          <p:cNvSpPr txBox="1"/>
          <p:nvPr/>
        </p:nvSpPr>
        <p:spPr>
          <a:xfrm>
            <a:off x="1113704" y="5933074"/>
            <a:ext cx="2523832" cy="369332"/>
          </a:xfrm>
          <a:prstGeom prst="rect">
            <a:avLst/>
          </a:prstGeom>
          <a:noFill/>
        </p:spPr>
        <p:txBody>
          <a:bodyPr wrap="none" rtlCol="0">
            <a:spAutoFit/>
          </a:bodyPr>
          <a:lstStyle/>
          <a:p>
            <a:r>
              <a:rPr lang="en-US" dirty="0"/>
              <a:t>Sea Surface Temperature</a:t>
            </a:r>
          </a:p>
        </p:txBody>
      </p:sp>
      <p:sp>
        <p:nvSpPr>
          <p:cNvPr id="14" name="Left Brace 13">
            <a:extLst>
              <a:ext uri="{FF2B5EF4-FFF2-40B4-BE49-F238E27FC236}">
                <a16:creationId xmlns:a16="http://schemas.microsoft.com/office/drawing/2014/main" id="{98F50E5F-7965-4A32-96A7-308DDB284B44}"/>
              </a:ext>
            </a:extLst>
          </p:cNvPr>
          <p:cNvSpPr/>
          <p:nvPr/>
        </p:nvSpPr>
        <p:spPr>
          <a:xfrm>
            <a:off x="795191" y="4319831"/>
            <a:ext cx="496712" cy="204632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D87FA69B-79D0-4DD7-AD92-04B34EFAEC22}"/>
              </a:ext>
            </a:extLst>
          </p:cNvPr>
          <p:cNvSpPr txBox="1"/>
          <p:nvPr/>
        </p:nvSpPr>
        <p:spPr>
          <a:xfrm rot="16200000">
            <a:off x="-727024" y="5024994"/>
            <a:ext cx="2205540" cy="646331"/>
          </a:xfrm>
          <a:prstGeom prst="rect">
            <a:avLst/>
          </a:prstGeom>
          <a:noFill/>
        </p:spPr>
        <p:txBody>
          <a:bodyPr wrap="none" rtlCol="0">
            <a:spAutoFit/>
          </a:bodyPr>
          <a:lstStyle/>
          <a:p>
            <a:pPr algn="ctr"/>
            <a:r>
              <a:rPr lang="en-US" dirty="0"/>
              <a:t>Contributing </a:t>
            </a:r>
          </a:p>
          <a:p>
            <a:pPr algn="ctr"/>
            <a:r>
              <a:rPr lang="en-US" dirty="0"/>
              <a:t>Hydrologic Processes </a:t>
            </a:r>
          </a:p>
        </p:txBody>
      </p:sp>
      <p:sp>
        <p:nvSpPr>
          <p:cNvPr id="16" name="TextBox 15">
            <a:extLst>
              <a:ext uri="{FF2B5EF4-FFF2-40B4-BE49-F238E27FC236}">
                <a16:creationId xmlns:a16="http://schemas.microsoft.com/office/drawing/2014/main" id="{DE232C3A-E046-4F78-B53B-351214AA3624}"/>
              </a:ext>
            </a:extLst>
          </p:cNvPr>
          <p:cNvSpPr txBox="1"/>
          <p:nvPr/>
        </p:nvSpPr>
        <p:spPr>
          <a:xfrm>
            <a:off x="1800292" y="4319831"/>
            <a:ext cx="1834733" cy="646331"/>
          </a:xfrm>
          <a:prstGeom prst="rect">
            <a:avLst/>
          </a:prstGeom>
          <a:noFill/>
        </p:spPr>
        <p:txBody>
          <a:bodyPr wrap="none" rtlCol="0">
            <a:spAutoFit/>
          </a:bodyPr>
          <a:lstStyle/>
          <a:p>
            <a:r>
              <a:rPr lang="en-US" dirty="0"/>
              <a:t>National Climatic </a:t>
            </a:r>
          </a:p>
          <a:p>
            <a:r>
              <a:rPr lang="en-US" dirty="0"/>
              <a:t>Data Center</a:t>
            </a:r>
          </a:p>
        </p:txBody>
      </p:sp>
      <p:sp>
        <p:nvSpPr>
          <p:cNvPr id="17" name="Left Brace 16">
            <a:extLst>
              <a:ext uri="{FF2B5EF4-FFF2-40B4-BE49-F238E27FC236}">
                <a16:creationId xmlns:a16="http://schemas.microsoft.com/office/drawing/2014/main" id="{4F2CCFA4-6B23-4344-8414-C70DC471526B}"/>
              </a:ext>
            </a:extLst>
          </p:cNvPr>
          <p:cNvSpPr/>
          <p:nvPr/>
        </p:nvSpPr>
        <p:spPr>
          <a:xfrm>
            <a:off x="1739901" y="1486088"/>
            <a:ext cx="496712" cy="105208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52A515CA-C82D-4C7F-B33A-E969427AFAD2}"/>
              </a:ext>
            </a:extLst>
          </p:cNvPr>
          <p:cNvSpPr txBox="1"/>
          <p:nvPr/>
        </p:nvSpPr>
        <p:spPr>
          <a:xfrm>
            <a:off x="864248" y="1827462"/>
            <a:ext cx="869854" cy="369332"/>
          </a:xfrm>
          <a:prstGeom prst="rect">
            <a:avLst/>
          </a:prstGeom>
          <a:noFill/>
        </p:spPr>
        <p:txBody>
          <a:bodyPr wrap="none" rtlCol="0">
            <a:spAutoFit/>
          </a:bodyPr>
          <a:lstStyle/>
          <a:p>
            <a:r>
              <a:rPr lang="en-US" dirty="0"/>
              <a:t>DOWLs</a:t>
            </a:r>
          </a:p>
        </p:txBody>
      </p:sp>
      <p:sp>
        <p:nvSpPr>
          <p:cNvPr id="3" name="TextBox 2">
            <a:extLst>
              <a:ext uri="{FF2B5EF4-FFF2-40B4-BE49-F238E27FC236}">
                <a16:creationId xmlns:a16="http://schemas.microsoft.com/office/drawing/2014/main" id="{FEFCCC46-628B-4268-86F1-881C762B5DFF}"/>
              </a:ext>
            </a:extLst>
          </p:cNvPr>
          <p:cNvSpPr txBox="1"/>
          <p:nvPr/>
        </p:nvSpPr>
        <p:spPr>
          <a:xfrm>
            <a:off x="8931349" y="6366154"/>
            <a:ext cx="3109890" cy="369332"/>
          </a:xfrm>
          <a:prstGeom prst="rect">
            <a:avLst/>
          </a:prstGeom>
          <a:noFill/>
        </p:spPr>
        <p:txBody>
          <a:bodyPr wrap="none" rtlCol="0">
            <a:spAutoFit/>
          </a:bodyPr>
          <a:lstStyle/>
          <a:p>
            <a:r>
              <a:rPr lang="en-US" dirty="0"/>
              <a:t>guamhydrologicsurvey.uog.edu</a:t>
            </a:r>
          </a:p>
        </p:txBody>
      </p:sp>
    </p:spTree>
    <p:extLst>
      <p:ext uri="{BB962C8B-B14F-4D97-AF65-F5344CB8AC3E}">
        <p14:creationId xmlns:p14="http://schemas.microsoft.com/office/powerpoint/2010/main" val="119607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977-21A7-48BA-8644-8C5121BE7802}"/>
              </a:ext>
            </a:extLst>
          </p:cNvPr>
          <p:cNvSpPr>
            <a:spLocks noGrp="1"/>
          </p:cNvSpPr>
          <p:nvPr>
            <p:ph type="title"/>
          </p:nvPr>
        </p:nvSpPr>
        <p:spPr>
          <a:xfrm>
            <a:off x="838200" y="0"/>
            <a:ext cx="10515600" cy="1325563"/>
          </a:xfrm>
        </p:spPr>
        <p:txBody>
          <a:bodyPr/>
          <a:lstStyle/>
          <a:p>
            <a:r>
              <a:rPr lang="en-US" dirty="0"/>
              <a:t>Anatomy of the Lens Aquifer</a:t>
            </a:r>
          </a:p>
        </p:txBody>
      </p:sp>
      <p:pic>
        <p:nvPicPr>
          <p:cNvPr id="3074" name="Picture 2">
            <a:extLst>
              <a:ext uri="{FF2B5EF4-FFF2-40B4-BE49-F238E27FC236}">
                <a16:creationId xmlns:a16="http://schemas.microsoft.com/office/drawing/2014/main" id="{15EB3C2A-33F5-4D35-B925-D89DF89C0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61" r="3436" b="1413"/>
          <a:stretch>
            <a:fillRect/>
          </a:stretch>
        </p:blipFill>
        <p:spPr bwMode="auto">
          <a:xfrm>
            <a:off x="4115812" y="1140178"/>
            <a:ext cx="7816544" cy="56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D08B3B5-E268-4A31-ADAE-790139B3C037}"/>
              </a:ext>
            </a:extLst>
          </p:cNvPr>
          <p:cNvSpPr txBox="1"/>
          <p:nvPr/>
        </p:nvSpPr>
        <p:spPr>
          <a:xfrm>
            <a:off x="10543822" y="4102630"/>
            <a:ext cx="1388534" cy="246221"/>
          </a:xfrm>
          <a:prstGeom prst="rect">
            <a:avLst/>
          </a:prstGeom>
          <a:noFill/>
        </p:spPr>
        <p:txBody>
          <a:bodyPr wrap="square" rtlCol="0">
            <a:spAutoFit/>
          </a:bodyPr>
          <a:lstStyle/>
          <a:p>
            <a:r>
              <a:rPr lang="en-US" sz="1000" i="1" dirty="0"/>
              <a:t>Glossary of Hydrology</a:t>
            </a:r>
          </a:p>
        </p:txBody>
      </p:sp>
      <p:pic>
        <p:nvPicPr>
          <p:cNvPr id="9" name="Picture 8">
            <a:extLst>
              <a:ext uri="{FF2B5EF4-FFF2-40B4-BE49-F238E27FC236}">
                <a16:creationId xmlns:a16="http://schemas.microsoft.com/office/drawing/2014/main" id="{5904CFA2-3F53-4EFA-B7F9-B8E362BFC2C9}"/>
              </a:ext>
            </a:extLst>
          </p:cNvPr>
          <p:cNvPicPr>
            <a:picLocks noChangeAspect="1"/>
          </p:cNvPicPr>
          <p:nvPr/>
        </p:nvPicPr>
        <p:blipFill>
          <a:blip r:embed="rId4"/>
          <a:stretch>
            <a:fillRect/>
          </a:stretch>
        </p:blipFill>
        <p:spPr>
          <a:xfrm>
            <a:off x="259644" y="1189371"/>
            <a:ext cx="1855290" cy="1715876"/>
          </a:xfrm>
          <a:prstGeom prst="rect">
            <a:avLst/>
          </a:prstGeom>
        </p:spPr>
      </p:pic>
      <p:pic>
        <p:nvPicPr>
          <p:cNvPr id="10" name="Picture 9">
            <a:extLst>
              <a:ext uri="{FF2B5EF4-FFF2-40B4-BE49-F238E27FC236}">
                <a16:creationId xmlns:a16="http://schemas.microsoft.com/office/drawing/2014/main" id="{DB0EBC99-D68C-4187-8163-7460C3BDFADB}"/>
              </a:ext>
            </a:extLst>
          </p:cNvPr>
          <p:cNvPicPr>
            <a:picLocks noChangeAspect="1"/>
          </p:cNvPicPr>
          <p:nvPr/>
        </p:nvPicPr>
        <p:blipFill>
          <a:blip r:embed="rId5"/>
          <a:stretch>
            <a:fillRect/>
          </a:stretch>
        </p:blipFill>
        <p:spPr>
          <a:xfrm>
            <a:off x="2146564" y="1155129"/>
            <a:ext cx="1937618" cy="1784359"/>
          </a:xfrm>
          <a:prstGeom prst="rect">
            <a:avLst/>
          </a:prstGeom>
        </p:spPr>
      </p:pic>
      <p:pic>
        <p:nvPicPr>
          <p:cNvPr id="11" name="Picture 10">
            <a:extLst>
              <a:ext uri="{FF2B5EF4-FFF2-40B4-BE49-F238E27FC236}">
                <a16:creationId xmlns:a16="http://schemas.microsoft.com/office/drawing/2014/main" id="{4BE2D4DF-E201-49FE-8FCA-966FCCD18FA1}"/>
              </a:ext>
            </a:extLst>
          </p:cNvPr>
          <p:cNvPicPr>
            <a:picLocks noChangeAspect="1"/>
          </p:cNvPicPr>
          <p:nvPr/>
        </p:nvPicPr>
        <p:blipFill>
          <a:blip r:embed="rId6"/>
          <a:stretch>
            <a:fillRect/>
          </a:stretch>
        </p:blipFill>
        <p:spPr>
          <a:xfrm>
            <a:off x="497274" y="3212116"/>
            <a:ext cx="3235320" cy="2979418"/>
          </a:xfrm>
          <a:prstGeom prst="rect">
            <a:avLst/>
          </a:prstGeom>
        </p:spPr>
      </p:pic>
    </p:spTree>
    <p:extLst>
      <p:ext uri="{BB962C8B-B14F-4D97-AF65-F5344CB8AC3E}">
        <p14:creationId xmlns:p14="http://schemas.microsoft.com/office/powerpoint/2010/main" val="128666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977-21A7-48BA-8644-8C5121BE7802}"/>
              </a:ext>
            </a:extLst>
          </p:cNvPr>
          <p:cNvSpPr>
            <a:spLocks noGrp="1"/>
          </p:cNvSpPr>
          <p:nvPr>
            <p:ph type="title"/>
          </p:nvPr>
        </p:nvSpPr>
        <p:spPr>
          <a:xfrm>
            <a:off x="191386" y="212651"/>
            <a:ext cx="11791507" cy="935665"/>
          </a:xfrm>
        </p:spPr>
        <p:txBody>
          <a:bodyPr/>
          <a:lstStyle/>
          <a:p>
            <a:r>
              <a:rPr lang="en-US" dirty="0"/>
              <a:t>Analysis</a:t>
            </a:r>
          </a:p>
        </p:txBody>
      </p:sp>
      <p:pic>
        <p:nvPicPr>
          <p:cNvPr id="5" name="Picture 2">
            <a:extLst>
              <a:ext uri="{FF2B5EF4-FFF2-40B4-BE49-F238E27FC236}">
                <a16:creationId xmlns:a16="http://schemas.microsoft.com/office/drawing/2014/main" id="{94388D6D-1421-48E3-8AC9-7B067AF6AD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 r="-941" b="25661"/>
          <a:stretch/>
        </p:blipFill>
        <p:spPr bwMode="auto">
          <a:xfrm>
            <a:off x="191386" y="1148316"/>
            <a:ext cx="5319728" cy="555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A5E8206F-405E-4A04-B421-4F9F9A6E0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445" y="1018531"/>
            <a:ext cx="637222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150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BB18C724-970D-442C-A618-8DF7CD7DAE1D}"/>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Results and Discussion</a:t>
            </a:r>
          </a:p>
        </p:txBody>
      </p:sp>
      <p:graphicFrame>
        <p:nvGraphicFramePr>
          <p:cNvPr id="5" name="Content Placeholder 2">
            <a:extLst>
              <a:ext uri="{FF2B5EF4-FFF2-40B4-BE49-F238E27FC236}">
                <a16:creationId xmlns:a16="http://schemas.microsoft.com/office/drawing/2014/main" id="{698F41B5-84AB-49FE-8CE1-6D8360D39DE3}"/>
              </a:ext>
            </a:extLst>
          </p:cNvPr>
          <p:cNvGraphicFramePr>
            <a:graphicFrameLocks noGrp="1"/>
          </p:cNvGraphicFramePr>
          <p:nvPr>
            <p:ph idx="1"/>
            <p:extLst>
              <p:ext uri="{D42A27DB-BD31-4B8C-83A1-F6EECF244321}">
                <p14:modId xmlns:p14="http://schemas.microsoft.com/office/powerpoint/2010/main" val="297112847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999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CD2F2-1666-4A0B-98F1-C1BC58CE4832}"/>
              </a:ext>
            </a:extLst>
          </p:cNvPr>
          <p:cNvPicPr>
            <a:picLocks noChangeAspect="1"/>
          </p:cNvPicPr>
          <p:nvPr/>
        </p:nvPicPr>
        <p:blipFill rotWithShape="1">
          <a:blip r:embed="rId3"/>
          <a:srcRect l="2404" r="1188"/>
          <a:stretch/>
        </p:blipFill>
        <p:spPr>
          <a:xfrm>
            <a:off x="114297" y="0"/>
            <a:ext cx="11980073" cy="6857999"/>
          </a:xfrm>
          <a:prstGeom prst="rect">
            <a:avLst/>
          </a:prstGeom>
        </p:spPr>
      </p:pic>
      <p:pic>
        <p:nvPicPr>
          <p:cNvPr id="5" name="Picture 4">
            <a:extLst>
              <a:ext uri="{FF2B5EF4-FFF2-40B4-BE49-F238E27FC236}">
                <a16:creationId xmlns:a16="http://schemas.microsoft.com/office/drawing/2014/main" id="{12405E08-18B3-46B2-836E-CF5941D1E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990" b="2521"/>
          <a:stretch>
            <a:fillRect/>
          </a:stretch>
        </p:blipFill>
        <p:spPr bwMode="auto">
          <a:xfrm>
            <a:off x="5302473" y="1339015"/>
            <a:ext cx="6757253" cy="4179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B8D9099-F67C-40FB-A349-ACE253DA22A3}"/>
              </a:ext>
            </a:extLst>
          </p:cNvPr>
          <p:cNvSpPr txBox="1"/>
          <p:nvPr/>
        </p:nvSpPr>
        <p:spPr>
          <a:xfrm>
            <a:off x="-42864" y="6654643"/>
            <a:ext cx="1750219" cy="246221"/>
          </a:xfrm>
          <a:prstGeom prst="rect">
            <a:avLst/>
          </a:prstGeom>
          <a:noFill/>
        </p:spPr>
        <p:txBody>
          <a:bodyPr wrap="square" rtlCol="0">
            <a:spAutoFit/>
          </a:bodyPr>
          <a:lstStyle/>
          <a:p>
            <a:r>
              <a:rPr lang="en-US" sz="1000" dirty="0"/>
              <a:t>1 in = 2.54 cm, 1 ft = 30.48 cm </a:t>
            </a:r>
          </a:p>
        </p:txBody>
      </p:sp>
    </p:spTree>
    <p:extLst>
      <p:ext uri="{BB962C8B-B14F-4D97-AF65-F5344CB8AC3E}">
        <p14:creationId xmlns:p14="http://schemas.microsoft.com/office/powerpoint/2010/main" val="317526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8C724-970D-442C-A618-8DF7CD7DAE1D}"/>
              </a:ext>
            </a:extLst>
          </p:cNvPr>
          <p:cNvSpPr>
            <a:spLocks noGrp="1"/>
          </p:cNvSpPr>
          <p:nvPr>
            <p:ph type="title"/>
          </p:nvPr>
        </p:nvSpPr>
        <p:spPr>
          <a:xfrm>
            <a:off x="96252" y="123450"/>
            <a:ext cx="10515600" cy="982861"/>
          </a:xfrm>
        </p:spPr>
        <p:txBody>
          <a:bodyPr>
            <a:normAutofit/>
          </a:bodyPr>
          <a:lstStyle/>
          <a:p>
            <a:r>
              <a:rPr lang="en-US" sz="3200" dirty="0"/>
              <a:t>Bekah Dougher</a:t>
            </a:r>
          </a:p>
        </p:txBody>
      </p:sp>
      <p:pic>
        <p:nvPicPr>
          <p:cNvPr id="113" name="Picture 112">
            <a:extLst>
              <a:ext uri="{FF2B5EF4-FFF2-40B4-BE49-F238E27FC236}">
                <a16:creationId xmlns:a16="http://schemas.microsoft.com/office/drawing/2014/main" id="{C6226857-41FE-4E26-9030-AB3DFE54CE93}"/>
              </a:ext>
            </a:extLst>
          </p:cNvPr>
          <p:cNvPicPr>
            <a:picLocks noChangeAspect="1"/>
          </p:cNvPicPr>
          <p:nvPr/>
        </p:nvPicPr>
        <p:blipFill>
          <a:blip r:embed="rId3"/>
          <a:stretch>
            <a:fillRect/>
          </a:stretch>
        </p:blipFill>
        <p:spPr>
          <a:xfrm>
            <a:off x="3465095" y="286152"/>
            <a:ext cx="8630653" cy="6493911"/>
          </a:xfrm>
          <a:prstGeom prst="rect">
            <a:avLst/>
          </a:prstGeom>
        </p:spPr>
      </p:pic>
      <p:pic>
        <p:nvPicPr>
          <p:cNvPr id="116" name="Picture 115" descr="A group of people standing in front of a curtain&#10;&#10;Description automatically generated">
            <a:extLst>
              <a:ext uri="{FF2B5EF4-FFF2-40B4-BE49-F238E27FC236}">
                <a16:creationId xmlns:a16="http://schemas.microsoft.com/office/drawing/2014/main" id="{2498CC13-0236-41A1-A84E-9BC812E28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81" y="1188229"/>
            <a:ext cx="7117199" cy="5337899"/>
          </a:xfrm>
          <a:prstGeom prst="rect">
            <a:avLst/>
          </a:prstGeom>
          <a:effectLst>
            <a:outerShdw blurRad="177800" dist="38100" dir="2700000" sx="102000" sy="102000" algn="tl" rotWithShape="0">
              <a:prstClr val="black">
                <a:alpha val="40000"/>
              </a:prstClr>
            </a:outerShdw>
          </a:effectLst>
        </p:spPr>
      </p:pic>
    </p:spTree>
    <p:extLst>
      <p:ext uri="{BB962C8B-B14F-4D97-AF65-F5344CB8AC3E}">
        <p14:creationId xmlns:p14="http://schemas.microsoft.com/office/powerpoint/2010/main" val="40659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8000"/>
                                  </p:stCondLst>
                                  <p:childTnLst>
                                    <p:set>
                                      <p:cBhvr>
                                        <p:cTn id="6" dur="1" fill="hold">
                                          <p:stCondLst>
                                            <p:cond delay="0"/>
                                          </p:stCondLst>
                                        </p:cTn>
                                        <p:tgtEl>
                                          <p:spTgt spid="116"/>
                                        </p:tgtEl>
                                        <p:attrNameLst>
                                          <p:attrName>style.visibility</p:attrName>
                                        </p:attrNameLst>
                                      </p:cBhvr>
                                      <p:to>
                                        <p:strVal val="visible"/>
                                      </p:to>
                                    </p:set>
                                    <p:anim calcmode="lin" valueType="num">
                                      <p:cBhvr>
                                        <p:cTn id="7" dur="500" fill="hold"/>
                                        <p:tgtEl>
                                          <p:spTgt spid="116"/>
                                        </p:tgtEl>
                                        <p:attrNameLst>
                                          <p:attrName>ppt_w</p:attrName>
                                        </p:attrNameLst>
                                      </p:cBhvr>
                                      <p:tavLst>
                                        <p:tav tm="0">
                                          <p:val>
                                            <p:fltVal val="0"/>
                                          </p:val>
                                        </p:tav>
                                        <p:tav tm="100000">
                                          <p:val>
                                            <p:strVal val="#ppt_w"/>
                                          </p:val>
                                        </p:tav>
                                      </p:tavLst>
                                    </p:anim>
                                    <p:anim calcmode="lin" valueType="num">
                                      <p:cBhvr>
                                        <p:cTn id="8" dur="500" fill="hold"/>
                                        <p:tgtEl>
                                          <p:spTgt spid="116"/>
                                        </p:tgtEl>
                                        <p:attrNameLst>
                                          <p:attrName>ppt_h</p:attrName>
                                        </p:attrNameLst>
                                      </p:cBhvr>
                                      <p:tavLst>
                                        <p:tav tm="0">
                                          <p:val>
                                            <p:fltVal val="0"/>
                                          </p:val>
                                        </p:tav>
                                        <p:tav tm="100000">
                                          <p:val>
                                            <p:strVal val="#ppt_h"/>
                                          </p:val>
                                        </p:tav>
                                      </p:tavLst>
                                    </p:anim>
                                    <p:animEffect transition="in" filter="fade">
                                      <p:cBhvr>
                                        <p:cTn id="9"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EC3D7B4-B1EA-4EA0-93DE-BC362C38F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231" y="-9229"/>
            <a:ext cx="8050892" cy="6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42C570D-8662-4888-8382-71ED0AB16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90" b="2521"/>
          <a:stretch>
            <a:fillRect/>
          </a:stretch>
        </p:blipFill>
        <p:spPr bwMode="auto">
          <a:xfrm>
            <a:off x="0" y="2013664"/>
            <a:ext cx="4078013" cy="252261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6E0B4F0-54E6-4FBF-BC99-27CD76652198}"/>
              </a:ext>
            </a:extLst>
          </p:cNvPr>
          <p:cNvSpPr txBox="1"/>
          <p:nvPr/>
        </p:nvSpPr>
        <p:spPr>
          <a:xfrm>
            <a:off x="7144" y="6583203"/>
            <a:ext cx="2486025" cy="276999"/>
          </a:xfrm>
          <a:prstGeom prst="rect">
            <a:avLst/>
          </a:prstGeom>
          <a:noFill/>
        </p:spPr>
        <p:txBody>
          <a:bodyPr wrap="square" rtlCol="0">
            <a:spAutoFit/>
          </a:bodyPr>
          <a:lstStyle/>
          <a:p>
            <a:r>
              <a:rPr lang="en-US" sz="1200" dirty="0"/>
              <a:t>1 in = 2.54 cm, 1 ft = 30.48 cm </a:t>
            </a:r>
          </a:p>
        </p:txBody>
      </p:sp>
    </p:spTree>
    <p:extLst>
      <p:ext uri="{BB962C8B-B14F-4D97-AF65-F5344CB8AC3E}">
        <p14:creationId xmlns:p14="http://schemas.microsoft.com/office/powerpoint/2010/main" val="1786147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18C724-970D-442C-A618-8DF7CD7DAE1D}"/>
              </a:ext>
            </a:extLst>
          </p:cNvPr>
          <p:cNvSpPr>
            <a:spLocks noGrp="1"/>
          </p:cNvSpPr>
          <p:nvPr>
            <p:ph type="title"/>
          </p:nvPr>
        </p:nvSpPr>
        <p:spPr>
          <a:xfrm>
            <a:off x="640079" y="2053641"/>
            <a:ext cx="3669161" cy="2760098"/>
          </a:xfrm>
        </p:spPr>
        <p:txBody>
          <a:bodyPr>
            <a:normAutofit/>
          </a:bodyPr>
          <a:lstStyle/>
          <a:p>
            <a:r>
              <a:rPr lang="en-US">
                <a:solidFill>
                  <a:srgbClr val="FFFFFF"/>
                </a:solidFill>
              </a:rPr>
              <a:t>Conclusion</a:t>
            </a:r>
          </a:p>
        </p:txBody>
      </p:sp>
      <p:sp>
        <p:nvSpPr>
          <p:cNvPr id="21" name="Content Placeholder 2">
            <a:extLst>
              <a:ext uri="{FF2B5EF4-FFF2-40B4-BE49-F238E27FC236}">
                <a16:creationId xmlns:a16="http://schemas.microsoft.com/office/drawing/2014/main" id="{2DC1EAD9-FAE4-4B22-AE88-5CC6819A87C4}"/>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rPr>
              <a:t>Major storms thicken the aquifer</a:t>
            </a:r>
          </a:p>
          <a:p>
            <a:r>
              <a:rPr lang="en-US" sz="2400" dirty="0">
                <a:solidFill>
                  <a:srgbClr val="000000"/>
                </a:solidFill>
              </a:rPr>
              <a:t>Storms recharge quickly, drains slowly</a:t>
            </a:r>
          </a:p>
          <a:p>
            <a:r>
              <a:rPr lang="en-US" sz="2400" dirty="0">
                <a:solidFill>
                  <a:srgbClr val="000000"/>
                </a:solidFill>
              </a:rPr>
              <a:t>&lt; 4” daily rain through out years results in thinning</a:t>
            </a:r>
          </a:p>
          <a:p>
            <a:r>
              <a:rPr lang="en-US" sz="2400" dirty="0">
                <a:solidFill>
                  <a:srgbClr val="000000"/>
                </a:solidFill>
              </a:rPr>
              <a:t>&gt; 5” daily rain in the years, moves into thickening</a:t>
            </a:r>
          </a:p>
          <a:p>
            <a:endParaRPr lang="en-US" sz="2400" dirty="0">
              <a:solidFill>
                <a:srgbClr val="000000"/>
              </a:solidFill>
            </a:endParaRPr>
          </a:p>
        </p:txBody>
      </p:sp>
    </p:spTree>
    <p:extLst>
      <p:ext uri="{BB962C8B-B14F-4D97-AF65-F5344CB8AC3E}">
        <p14:creationId xmlns:p14="http://schemas.microsoft.com/office/powerpoint/2010/main" val="3189829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 name="Rectangle 2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9">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18C724-970D-442C-A618-8DF7CD7DAE1D}"/>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rPr>
              <a:t>Questions?</a:t>
            </a:r>
          </a:p>
        </p:txBody>
      </p:sp>
      <p:pic>
        <p:nvPicPr>
          <p:cNvPr id="2050" name="Picture 2" descr="Image result for asking questions clipart">
            <a:extLst>
              <a:ext uri="{FF2B5EF4-FFF2-40B4-BE49-F238E27FC236}">
                <a16:creationId xmlns:a16="http://schemas.microsoft.com/office/drawing/2014/main" id="{ECB36779-01F9-42DC-B31F-FD17CD9F95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0883" y="2152243"/>
            <a:ext cx="4494404" cy="449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696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AAA688-D6B8-43ED-B6FD-3022691B9E36}"/>
              </a:ext>
            </a:extLst>
          </p:cNvPr>
          <p:cNvPicPr>
            <a:picLocks noChangeAspect="1"/>
          </p:cNvPicPr>
          <p:nvPr/>
        </p:nvPicPr>
        <p:blipFill rotWithShape="1">
          <a:blip r:embed="rId2"/>
          <a:srcRect b="17301"/>
          <a:stretch/>
        </p:blipFill>
        <p:spPr>
          <a:xfrm>
            <a:off x="2085010" y="0"/>
            <a:ext cx="10106990" cy="6858000"/>
          </a:xfrm>
          <a:prstGeom prst="rect">
            <a:avLst/>
          </a:prstGeom>
        </p:spPr>
      </p:pic>
      <p:pic>
        <p:nvPicPr>
          <p:cNvPr id="5" name="Picture 4">
            <a:extLst>
              <a:ext uri="{FF2B5EF4-FFF2-40B4-BE49-F238E27FC236}">
                <a16:creationId xmlns:a16="http://schemas.microsoft.com/office/drawing/2014/main" id="{ED7AEFB8-BD0A-48CC-9D3B-1622CF48A061}"/>
              </a:ext>
            </a:extLst>
          </p:cNvPr>
          <p:cNvPicPr>
            <a:picLocks noChangeAspect="1"/>
          </p:cNvPicPr>
          <p:nvPr/>
        </p:nvPicPr>
        <p:blipFill>
          <a:blip r:embed="rId3"/>
          <a:stretch>
            <a:fillRect/>
          </a:stretch>
        </p:blipFill>
        <p:spPr>
          <a:xfrm rot="16200000">
            <a:off x="-2458317" y="2445312"/>
            <a:ext cx="6871005" cy="1954371"/>
          </a:xfrm>
          <a:prstGeom prst="rect">
            <a:avLst/>
          </a:prstGeom>
        </p:spPr>
      </p:pic>
    </p:spTree>
    <p:extLst>
      <p:ext uri="{BB962C8B-B14F-4D97-AF65-F5344CB8AC3E}">
        <p14:creationId xmlns:p14="http://schemas.microsoft.com/office/powerpoint/2010/main" val="128464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Freeform: Shape 5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C6D843-51CA-4391-8E38-083FD69F42EF}"/>
              </a:ext>
            </a:extLst>
          </p:cNvPr>
          <p:cNvSpPr>
            <a:spLocks noGrp="1"/>
          </p:cNvSpPr>
          <p:nvPr>
            <p:ph type="title"/>
          </p:nvPr>
        </p:nvSpPr>
        <p:spPr>
          <a:xfrm>
            <a:off x="863029" y="1012004"/>
            <a:ext cx="3416158" cy="4795408"/>
          </a:xfrm>
        </p:spPr>
        <p:txBody>
          <a:bodyPr>
            <a:normAutofit/>
          </a:bodyPr>
          <a:lstStyle/>
          <a:p>
            <a:r>
              <a:rPr lang="en-US">
                <a:solidFill>
                  <a:srgbClr val="FFFFFF"/>
                </a:solidFill>
              </a:rPr>
              <a:t>Presentation Outline</a:t>
            </a:r>
          </a:p>
        </p:txBody>
      </p:sp>
      <p:graphicFrame>
        <p:nvGraphicFramePr>
          <p:cNvPr id="24" name="Content Placeholder 2">
            <a:extLst>
              <a:ext uri="{FF2B5EF4-FFF2-40B4-BE49-F238E27FC236}">
                <a16:creationId xmlns:a16="http://schemas.microsoft.com/office/drawing/2014/main" id="{600C8C35-4DFE-4636-A7DC-55506D274429}"/>
              </a:ext>
            </a:extLst>
          </p:cNvPr>
          <p:cNvGraphicFramePr>
            <a:graphicFrameLocks noGrp="1"/>
          </p:cNvGraphicFramePr>
          <p:nvPr>
            <p:ph idx="1"/>
            <p:extLst>
              <p:ext uri="{D42A27DB-BD31-4B8C-83A1-F6EECF244321}">
                <p14:modId xmlns:p14="http://schemas.microsoft.com/office/powerpoint/2010/main" val="1579550601"/>
              </p:ext>
            </p:extLst>
          </p:nvPr>
        </p:nvGraphicFramePr>
        <p:xfrm>
          <a:off x="5615784"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2432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7" name="Rectangle 4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18C724-970D-442C-A618-8DF7CD7DAE1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Introduction</a:t>
            </a:r>
          </a:p>
        </p:txBody>
      </p:sp>
      <p:pic>
        <p:nvPicPr>
          <p:cNvPr id="22" name="Picture 2">
            <a:extLst>
              <a:ext uri="{FF2B5EF4-FFF2-40B4-BE49-F238E27FC236}">
                <a16:creationId xmlns:a16="http://schemas.microsoft.com/office/drawing/2014/main" id="{1E446644-4C81-449F-8EFB-6CA6F48A1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66"/>
          <a:stretch>
            <a:fillRect/>
          </a:stretch>
        </p:blipFill>
        <p:spPr bwMode="auto">
          <a:xfrm>
            <a:off x="643467" y="2055845"/>
            <a:ext cx="10905066" cy="3632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75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D8C7BFE-0F71-4859-ADCC-C35D89CE0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967" y="0"/>
            <a:ext cx="10555811" cy="687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33D58012-0D2C-47C8-BF89-35B09C298DB3}"/>
              </a:ext>
            </a:extLst>
          </p:cNvPr>
          <p:cNvGrpSpPr/>
          <p:nvPr/>
        </p:nvGrpSpPr>
        <p:grpSpPr>
          <a:xfrm>
            <a:off x="775667" y="0"/>
            <a:ext cx="10938386" cy="6411951"/>
            <a:chOff x="775667" y="0"/>
            <a:chExt cx="10938386" cy="6411951"/>
          </a:xfrm>
        </p:grpSpPr>
        <p:grpSp>
          <p:nvGrpSpPr>
            <p:cNvPr id="31" name="Group 30">
              <a:extLst>
                <a:ext uri="{FF2B5EF4-FFF2-40B4-BE49-F238E27FC236}">
                  <a16:creationId xmlns:a16="http://schemas.microsoft.com/office/drawing/2014/main" id="{05F6BCAD-9E6F-4D4E-8BCB-20DF31756BDD}"/>
                </a:ext>
              </a:extLst>
            </p:cNvPr>
            <p:cNvGrpSpPr/>
            <p:nvPr/>
          </p:nvGrpSpPr>
          <p:grpSpPr>
            <a:xfrm>
              <a:off x="775667" y="0"/>
              <a:ext cx="10938386" cy="6411951"/>
              <a:chOff x="626807" y="0"/>
              <a:chExt cx="10938386" cy="6411951"/>
            </a:xfrm>
          </p:grpSpPr>
          <p:grpSp>
            <p:nvGrpSpPr>
              <p:cNvPr id="29" name="Group 28">
                <a:extLst>
                  <a:ext uri="{FF2B5EF4-FFF2-40B4-BE49-F238E27FC236}">
                    <a16:creationId xmlns:a16="http://schemas.microsoft.com/office/drawing/2014/main" id="{C7DD0998-A37A-496C-B39B-C24EF81D5893}"/>
                  </a:ext>
                </a:extLst>
              </p:cNvPr>
              <p:cNvGrpSpPr/>
              <p:nvPr/>
            </p:nvGrpSpPr>
            <p:grpSpPr>
              <a:xfrm>
                <a:off x="626807" y="0"/>
                <a:ext cx="10938386" cy="6411951"/>
                <a:chOff x="626807" y="0"/>
                <a:chExt cx="10938386" cy="6411951"/>
              </a:xfrm>
            </p:grpSpPr>
            <p:pic>
              <p:nvPicPr>
                <p:cNvPr id="5" name="Picture 2">
                  <a:extLst>
                    <a:ext uri="{FF2B5EF4-FFF2-40B4-BE49-F238E27FC236}">
                      <a16:creationId xmlns:a16="http://schemas.microsoft.com/office/drawing/2014/main" id="{98729ED8-BA2D-4556-B8A9-140A922718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89" b="7836"/>
                <a:stretch/>
              </p:blipFill>
              <p:spPr bwMode="auto">
                <a:xfrm>
                  <a:off x="626807" y="0"/>
                  <a:ext cx="10938386" cy="641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65A30730-FEA8-4E9C-BB3E-E00AE0F4AFD5}"/>
                    </a:ext>
                  </a:extLst>
                </p:cNvPr>
                <p:cNvCxnSpPr>
                  <a:cxnSpLocks/>
                </p:cNvCxnSpPr>
                <p:nvPr/>
              </p:nvCxnSpPr>
              <p:spPr>
                <a:xfrm flipH="1" flipV="1">
                  <a:off x="5967761" y="2715322"/>
                  <a:ext cx="128239" cy="490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42C2A06-8998-4205-BE8D-B2C21B5F0EAC}"/>
                    </a:ext>
                  </a:extLst>
                </p:cNvPr>
                <p:cNvCxnSpPr/>
                <p:nvPr/>
              </p:nvCxnSpPr>
              <p:spPr>
                <a:xfrm flipH="1">
                  <a:off x="5597912" y="3205975"/>
                  <a:ext cx="498088" cy="233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FDF82F0-7E64-49D2-87A2-35CF91943F93}"/>
                    </a:ext>
                  </a:extLst>
                </p:cNvPr>
                <p:cNvCxnSpPr/>
                <p:nvPr/>
              </p:nvCxnSpPr>
              <p:spPr>
                <a:xfrm>
                  <a:off x="6096000" y="3205975"/>
                  <a:ext cx="550127" cy="340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BC5862D-4772-411E-9B67-9BA52814542C}"/>
                    </a:ext>
                  </a:extLst>
                </p:cNvPr>
                <p:cNvSpPr txBox="1"/>
                <p:nvPr/>
              </p:nvSpPr>
              <p:spPr>
                <a:xfrm>
                  <a:off x="5086618" y="2914373"/>
                  <a:ext cx="869854" cy="369332"/>
                </a:xfrm>
                <a:prstGeom prst="rect">
                  <a:avLst/>
                </a:prstGeom>
                <a:noFill/>
              </p:spPr>
              <p:txBody>
                <a:bodyPr wrap="none" rtlCol="0">
                  <a:spAutoFit/>
                </a:bodyPr>
                <a:lstStyle/>
                <a:p>
                  <a:r>
                    <a:rPr lang="en-US" dirty="0"/>
                    <a:t>DOWLs</a:t>
                  </a:r>
                </a:p>
              </p:txBody>
            </p:sp>
            <p:cxnSp>
              <p:nvCxnSpPr>
                <p:cNvPr id="14" name="Straight Arrow Connector 13">
                  <a:extLst>
                    <a:ext uri="{FF2B5EF4-FFF2-40B4-BE49-F238E27FC236}">
                      <a16:creationId xmlns:a16="http://schemas.microsoft.com/office/drawing/2014/main" id="{813A28C6-469A-44DE-B3D6-857948290D45}"/>
                    </a:ext>
                  </a:extLst>
                </p:cNvPr>
                <p:cNvCxnSpPr>
                  <a:cxnSpLocks/>
                </p:cNvCxnSpPr>
                <p:nvPr/>
              </p:nvCxnSpPr>
              <p:spPr>
                <a:xfrm flipH="1" flipV="1">
                  <a:off x="5441795" y="4627757"/>
                  <a:ext cx="278781" cy="518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F1B5379-AB63-47B3-8470-D9F5E862151C}"/>
                    </a:ext>
                  </a:extLst>
                </p:cNvPr>
                <p:cNvCxnSpPr>
                  <a:cxnSpLocks/>
                </p:cNvCxnSpPr>
                <p:nvPr/>
              </p:nvCxnSpPr>
              <p:spPr>
                <a:xfrm flipV="1">
                  <a:off x="5720576" y="4399155"/>
                  <a:ext cx="247185" cy="747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3C5DA3-2AEA-4B52-9E49-41057082508E}"/>
                    </a:ext>
                  </a:extLst>
                </p:cNvPr>
                <p:cNvCxnSpPr/>
                <p:nvPr/>
              </p:nvCxnSpPr>
              <p:spPr>
                <a:xfrm flipV="1">
                  <a:off x="5720576" y="5006898"/>
                  <a:ext cx="925551" cy="139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86C7EB1-8919-4D41-9B9A-EF92D0C1608F}"/>
                    </a:ext>
                  </a:extLst>
                </p:cNvPr>
                <p:cNvCxnSpPr/>
                <p:nvPr/>
              </p:nvCxnSpPr>
              <p:spPr>
                <a:xfrm flipV="1">
                  <a:off x="6646127" y="4399155"/>
                  <a:ext cx="323385" cy="6077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4F6BB97-2E6B-4310-ADFE-E4FCEF35060A}"/>
                    </a:ext>
                  </a:extLst>
                </p:cNvPr>
                <p:cNvSpPr txBox="1"/>
                <p:nvPr/>
              </p:nvSpPr>
              <p:spPr>
                <a:xfrm>
                  <a:off x="5313497" y="5119410"/>
                  <a:ext cx="727187" cy="369332"/>
                </a:xfrm>
                <a:prstGeom prst="rect">
                  <a:avLst/>
                </a:prstGeom>
                <a:noFill/>
              </p:spPr>
              <p:txBody>
                <a:bodyPr wrap="none" rtlCol="0">
                  <a:spAutoFit/>
                </a:bodyPr>
                <a:lstStyle/>
                <a:p>
                  <a:r>
                    <a:rPr lang="en-US" dirty="0"/>
                    <a:t>OWLs</a:t>
                  </a:r>
                </a:p>
              </p:txBody>
            </p:sp>
            <p:sp>
              <p:nvSpPr>
                <p:cNvPr id="26" name="TextBox 25">
                  <a:extLst>
                    <a:ext uri="{FF2B5EF4-FFF2-40B4-BE49-F238E27FC236}">
                      <a16:creationId xmlns:a16="http://schemas.microsoft.com/office/drawing/2014/main" id="{A299622E-FA43-4984-995F-16A81A730964}"/>
                    </a:ext>
                  </a:extLst>
                </p:cNvPr>
                <p:cNvSpPr txBox="1"/>
                <p:nvPr/>
              </p:nvSpPr>
              <p:spPr>
                <a:xfrm>
                  <a:off x="6509811" y="2836643"/>
                  <a:ext cx="1036117" cy="369332"/>
                </a:xfrm>
                <a:prstGeom prst="rect">
                  <a:avLst/>
                </a:prstGeom>
                <a:noFill/>
              </p:spPr>
              <p:txBody>
                <a:bodyPr wrap="none" rtlCol="0">
                  <a:spAutoFit/>
                </a:bodyPr>
                <a:lstStyle/>
                <a:p>
                  <a:r>
                    <a:rPr lang="en-US" dirty="0"/>
                    <a:t>rain gage</a:t>
                  </a:r>
                </a:p>
              </p:txBody>
            </p:sp>
          </p:grpSp>
          <p:sp>
            <p:nvSpPr>
              <p:cNvPr id="30" name="Freeform: Shape 29">
                <a:extLst>
                  <a:ext uri="{FF2B5EF4-FFF2-40B4-BE49-F238E27FC236}">
                    <a16:creationId xmlns:a16="http://schemas.microsoft.com/office/drawing/2014/main" id="{B257C7EC-6829-4D9B-8877-8D8D98668EE9}"/>
                  </a:ext>
                </a:extLst>
              </p:cNvPr>
              <p:cNvSpPr/>
              <p:nvPr/>
            </p:nvSpPr>
            <p:spPr>
              <a:xfrm>
                <a:off x="3077737" y="267629"/>
                <a:ext cx="7950819" cy="6055112"/>
              </a:xfrm>
              <a:custGeom>
                <a:avLst/>
                <a:gdLst>
                  <a:gd name="connsiteX0" fmla="*/ 2642839 w 7950819"/>
                  <a:gd name="connsiteY0" fmla="*/ 0 h 6055112"/>
                  <a:gd name="connsiteX1" fmla="*/ 3256156 w 7950819"/>
                  <a:gd name="connsiteY1" fmla="*/ 401444 h 6055112"/>
                  <a:gd name="connsiteX2" fmla="*/ 3724507 w 7950819"/>
                  <a:gd name="connsiteY2" fmla="*/ 1003610 h 6055112"/>
                  <a:gd name="connsiteX3" fmla="*/ 3891775 w 7950819"/>
                  <a:gd name="connsiteY3" fmla="*/ 1661532 h 6055112"/>
                  <a:gd name="connsiteX4" fmla="*/ 4248614 w 7950819"/>
                  <a:gd name="connsiteY4" fmla="*/ 2207942 h 6055112"/>
                  <a:gd name="connsiteX5" fmla="*/ 4516243 w 7950819"/>
                  <a:gd name="connsiteY5" fmla="*/ 2263698 h 6055112"/>
                  <a:gd name="connsiteX6" fmla="*/ 4984595 w 7950819"/>
                  <a:gd name="connsiteY6" fmla="*/ 2118732 h 6055112"/>
                  <a:gd name="connsiteX7" fmla="*/ 5620214 w 7950819"/>
                  <a:gd name="connsiteY7" fmla="*/ 1984917 h 6055112"/>
                  <a:gd name="connsiteX8" fmla="*/ 5832087 w 7950819"/>
                  <a:gd name="connsiteY8" fmla="*/ 2007220 h 6055112"/>
                  <a:gd name="connsiteX9" fmla="*/ 5653668 w 7950819"/>
                  <a:gd name="connsiteY9" fmla="*/ 1739591 h 6055112"/>
                  <a:gd name="connsiteX10" fmla="*/ 5620214 w 7950819"/>
                  <a:gd name="connsiteY10" fmla="*/ 1360449 h 6055112"/>
                  <a:gd name="connsiteX11" fmla="*/ 5776331 w 7950819"/>
                  <a:gd name="connsiteY11" fmla="*/ 892098 h 6055112"/>
                  <a:gd name="connsiteX12" fmla="*/ 5921297 w 7950819"/>
                  <a:gd name="connsiteY12" fmla="*/ 490654 h 6055112"/>
                  <a:gd name="connsiteX13" fmla="*/ 6066263 w 7950819"/>
                  <a:gd name="connsiteY13" fmla="*/ 323386 h 6055112"/>
                  <a:gd name="connsiteX14" fmla="*/ 6646126 w 7950819"/>
                  <a:gd name="connsiteY14" fmla="*/ 780586 h 6055112"/>
                  <a:gd name="connsiteX15" fmla="*/ 6791092 w 7950819"/>
                  <a:gd name="connsiteY15" fmla="*/ 869795 h 6055112"/>
                  <a:gd name="connsiteX16" fmla="*/ 7225990 w 7950819"/>
                  <a:gd name="connsiteY16" fmla="*/ 836342 h 6055112"/>
                  <a:gd name="connsiteX17" fmla="*/ 7437863 w 7950819"/>
                  <a:gd name="connsiteY17" fmla="*/ 1115122 h 6055112"/>
                  <a:gd name="connsiteX18" fmla="*/ 7426712 w 7950819"/>
                  <a:gd name="connsiteY18" fmla="*/ 1516566 h 6055112"/>
                  <a:gd name="connsiteX19" fmla="*/ 7426712 w 7950819"/>
                  <a:gd name="connsiteY19" fmla="*/ 1795347 h 6055112"/>
                  <a:gd name="connsiteX20" fmla="*/ 7527073 w 7950819"/>
                  <a:gd name="connsiteY20" fmla="*/ 2174488 h 6055112"/>
                  <a:gd name="connsiteX21" fmla="*/ 7772400 w 7950819"/>
                  <a:gd name="connsiteY21" fmla="*/ 2453269 h 6055112"/>
                  <a:gd name="connsiteX22" fmla="*/ 7950819 w 7950819"/>
                  <a:gd name="connsiteY22" fmla="*/ 2609386 h 6055112"/>
                  <a:gd name="connsiteX23" fmla="*/ 7337502 w 7950819"/>
                  <a:gd name="connsiteY23" fmla="*/ 3278459 h 6055112"/>
                  <a:gd name="connsiteX24" fmla="*/ 6679580 w 7950819"/>
                  <a:gd name="connsiteY24" fmla="*/ 3646449 h 6055112"/>
                  <a:gd name="connsiteX25" fmla="*/ 6345043 w 7950819"/>
                  <a:gd name="connsiteY25" fmla="*/ 3813717 h 6055112"/>
                  <a:gd name="connsiteX26" fmla="*/ 6043961 w 7950819"/>
                  <a:gd name="connsiteY26" fmla="*/ 4237464 h 6055112"/>
                  <a:gd name="connsiteX27" fmla="*/ 5475248 w 7950819"/>
                  <a:gd name="connsiteY27" fmla="*/ 4705815 h 6055112"/>
                  <a:gd name="connsiteX28" fmla="*/ 4817326 w 7950819"/>
                  <a:gd name="connsiteY28" fmla="*/ 5140712 h 6055112"/>
                  <a:gd name="connsiteX29" fmla="*/ 4181707 w 7950819"/>
                  <a:gd name="connsiteY29" fmla="*/ 5263376 h 6055112"/>
                  <a:gd name="connsiteX30" fmla="*/ 3769112 w 7950819"/>
                  <a:gd name="connsiteY30" fmla="*/ 5330283 h 6055112"/>
                  <a:gd name="connsiteX31" fmla="*/ 3523785 w 7950819"/>
                  <a:gd name="connsiteY31" fmla="*/ 5330283 h 6055112"/>
                  <a:gd name="connsiteX32" fmla="*/ 3345365 w 7950819"/>
                  <a:gd name="connsiteY32" fmla="*/ 5441795 h 6055112"/>
                  <a:gd name="connsiteX33" fmla="*/ 3178097 w 7950819"/>
                  <a:gd name="connsiteY33" fmla="*/ 5441795 h 6055112"/>
                  <a:gd name="connsiteX34" fmla="*/ 2709746 w 7950819"/>
                  <a:gd name="connsiteY34" fmla="*/ 5698273 h 6055112"/>
                  <a:gd name="connsiteX35" fmla="*/ 1929161 w 7950819"/>
                  <a:gd name="connsiteY35" fmla="*/ 5865542 h 6055112"/>
                  <a:gd name="connsiteX36" fmla="*/ 1538868 w 7950819"/>
                  <a:gd name="connsiteY36" fmla="*/ 5999356 h 6055112"/>
                  <a:gd name="connsiteX37" fmla="*/ 1360448 w 7950819"/>
                  <a:gd name="connsiteY37" fmla="*/ 6055112 h 6055112"/>
                  <a:gd name="connsiteX38" fmla="*/ 468351 w 7950819"/>
                  <a:gd name="connsiteY38" fmla="*/ 5363737 h 6055112"/>
                  <a:gd name="connsiteX39" fmla="*/ 100361 w 7950819"/>
                  <a:gd name="connsiteY39" fmla="*/ 5062654 h 6055112"/>
                  <a:gd name="connsiteX40" fmla="*/ 11151 w 7950819"/>
                  <a:gd name="connsiteY40" fmla="*/ 4672361 h 6055112"/>
                  <a:gd name="connsiteX41" fmla="*/ 0 w 7950819"/>
                  <a:gd name="connsiteY41" fmla="*/ 4516244 h 605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50819" h="6055112">
                    <a:moveTo>
                      <a:pt x="2642839" y="0"/>
                    </a:moveTo>
                    <a:lnTo>
                      <a:pt x="3256156" y="401444"/>
                    </a:lnTo>
                    <a:lnTo>
                      <a:pt x="3724507" y="1003610"/>
                    </a:lnTo>
                    <a:lnTo>
                      <a:pt x="3891775" y="1661532"/>
                    </a:lnTo>
                    <a:lnTo>
                      <a:pt x="4248614" y="2207942"/>
                    </a:lnTo>
                    <a:lnTo>
                      <a:pt x="4516243" y="2263698"/>
                    </a:lnTo>
                    <a:lnTo>
                      <a:pt x="4984595" y="2118732"/>
                    </a:lnTo>
                    <a:lnTo>
                      <a:pt x="5620214" y="1984917"/>
                    </a:lnTo>
                    <a:lnTo>
                      <a:pt x="5832087" y="2007220"/>
                    </a:lnTo>
                    <a:lnTo>
                      <a:pt x="5653668" y="1739591"/>
                    </a:lnTo>
                    <a:lnTo>
                      <a:pt x="5620214" y="1360449"/>
                    </a:lnTo>
                    <a:lnTo>
                      <a:pt x="5776331" y="892098"/>
                    </a:lnTo>
                    <a:lnTo>
                      <a:pt x="5921297" y="490654"/>
                    </a:lnTo>
                    <a:lnTo>
                      <a:pt x="6066263" y="323386"/>
                    </a:lnTo>
                    <a:lnTo>
                      <a:pt x="6646126" y="780586"/>
                    </a:lnTo>
                    <a:lnTo>
                      <a:pt x="6791092" y="869795"/>
                    </a:lnTo>
                    <a:lnTo>
                      <a:pt x="7225990" y="836342"/>
                    </a:lnTo>
                    <a:lnTo>
                      <a:pt x="7437863" y="1115122"/>
                    </a:lnTo>
                    <a:lnTo>
                      <a:pt x="7426712" y="1516566"/>
                    </a:lnTo>
                    <a:lnTo>
                      <a:pt x="7426712" y="1795347"/>
                    </a:lnTo>
                    <a:lnTo>
                      <a:pt x="7527073" y="2174488"/>
                    </a:lnTo>
                    <a:lnTo>
                      <a:pt x="7772400" y="2453269"/>
                    </a:lnTo>
                    <a:lnTo>
                      <a:pt x="7950819" y="2609386"/>
                    </a:lnTo>
                    <a:lnTo>
                      <a:pt x="7337502" y="3278459"/>
                    </a:lnTo>
                    <a:lnTo>
                      <a:pt x="6679580" y="3646449"/>
                    </a:lnTo>
                    <a:lnTo>
                      <a:pt x="6345043" y="3813717"/>
                    </a:lnTo>
                    <a:lnTo>
                      <a:pt x="6043961" y="4237464"/>
                    </a:lnTo>
                    <a:lnTo>
                      <a:pt x="5475248" y="4705815"/>
                    </a:lnTo>
                    <a:lnTo>
                      <a:pt x="4817326" y="5140712"/>
                    </a:lnTo>
                    <a:lnTo>
                      <a:pt x="4181707" y="5263376"/>
                    </a:lnTo>
                    <a:lnTo>
                      <a:pt x="3769112" y="5330283"/>
                    </a:lnTo>
                    <a:lnTo>
                      <a:pt x="3523785" y="5330283"/>
                    </a:lnTo>
                    <a:lnTo>
                      <a:pt x="3345365" y="5441795"/>
                    </a:lnTo>
                    <a:lnTo>
                      <a:pt x="3178097" y="5441795"/>
                    </a:lnTo>
                    <a:lnTo>
                      <a:pt x="2709746" y="5698273"/>
                    </a:lnTo>
                    <a:lnTo>
                      <a:pt x="1929161" y="5865542"/>
                    </a:lnTo>
                    <a:lnTo>
                      <a:pt x="1538868" y="5999356"/>
                    </a:lnTo>
                    <a:lnTo>
                      <a:pt x="1360448" y="6055112"/>
                    </a:lnTo>
                    <a:lnTo>
                      <a:pt x="468351" y="5363737"/>
                    </a:lnTo>
                    <a:lnTo>
                      <a:pt x="100361" y="5062654"/>
                    </a:lnTo>
                    <a:lnTo>
                      <a:pt x="11151" y="4672361"/>
                    </a:lnTo>
                    <a:lnTo>
                      <a:pt x="0" y="451624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02D71798-B740-40A7-9183-7E280716890E}"/>
                </a:ext>
              </a:extLst>
            </p:cNvPr>
            <p:cNvSpPr txBox="1"/>
            <p:nvPr/>
          </p:nvSpPr>
          <p:spPr>
            <a:xfrm>
              <a:off x="8828685" y="2999397"/>
              <a:ext cx="984565" cy="646331"/>
            </a:xfrm>
            <a:prstGeom prst="rect">
              <a:avLst/>
            </a:prstGeom>
            <a:noFill/>
          </p:spPr>
          <p:txBody>
            <a:bodyPr wrap="none" rtlCol="0">
              <a:spAutoFit/>
            </a:bodyPr>
            <a:lstStyle/>
            <a:p>
              <a:r>
                <a:rPr lang="en-US" dirty="0"/>
                <a:t>20 MGD</a:t>
              </a:r>
            </a:p>
            <a:p>
              <a:r>
                <a:rPr lang="en-US" dirty="0"/>
                <a:t>76 m</a:t>
              </a:r>
              <a:r>
                <a:rPr lang="en-US" baseline="30000" dirty="0"/>
                <a:t>3</a:t>
              </a:r>
              <a:r>
                <a:rPr lang="en-US" dirty="0"/>
                <a:t>/d</a:t>
              </a:r>
            </a:p>
          </p:txBody>
        </p:sp>
      </p:grpSp>
    </p:spTree>
    <p:extLst>
      <p:ext uri="{BB962C8B-B14F-4D97-AF65-F5344CB8AC3E}">
        <p14:creationId xmlns:p14="http://schemas.microsoft.com/office/powerpoint/2010/main" val="197134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D91757F-0F7E-4500-8C9A-C99904B165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 r="-941" b="25661"/>
          <a:stretch/>
        </p:blipFill>
        <p:spPr bwMode="auto">
          <a:xfrm>
            <a:off x="0" y="85064"/>
            <a:ext cx="6496493" cy="678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AADC5AA1-6847-4D0F-A3A7-01049422F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161" r="3436" b="1413"/>
          <a:stretch>
            <a:fillRect/>
          </a:stretch>
        </p:blipFill>
        <p:spPr bwMode="auto">
          <a:xfrm>
            <a:off x="6639949" y="1717120"/>
            <a:ext cx="5371290" cy="386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27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BB18C724-970D-442C-A618-8DF7CD7DAE1D}"/>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Background</a:t>
            </a:r>
          </a:p>
        </p:txBody>
      </p:sp>
      <p:graphicFrame>
        <p:nvGraphicFramePr>
          <p:cNvPr id="20" name="Content Placeholder 2">
            <a:extLst>
              <a:ext uri="{FF2B5EF4-FFF2-40B4-BE49-F238E27FC236}">
                <a16:creationId xmlns:a16="http://schemas.microsoft.com/office/drawing/2014/main" id="{3092A219-A220-4F89-BE60-B544DB803254}"/>
              </a:ext>
            </a:extLst>
          </p:cNvPr>
          <p:cNvGraphicFramePr>
            <a:graphicFrameLocks noGrp="1"/>
          </p:cNvGraphicFramePr>
          <p:nvPr>
            <p:ph idx="1"/>
            <p:extLst>
              <p:ext uri="{D42A27DB-BD31-4B8C-83A1-F6EECF244321}">
                <p14:modId xmlns:p14="http://schemas.microsoft.com/office/powerpoint/2010/main" val="329454204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2294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A57C644-2BAF-48C9-BBE9-5217A27D0EBF}"/>
              </a:ext>
            </a:extLst>
          </p:cNvPr>
          <p:cNvPicPr>
            <a:picLocks noChangeAspect="1"/>
          </p:cNvPicPr>
          <p:nvPr/>
        </p:nvPicPr>
        <p:blipFill>
          <a:blip r:embed="rId3"/>
          <a:stretch>
            <a:fillRect/>
          </a:stretch>
        </p:blipFill>
        <p:spPr>
          <a:xfrm>
            <a:off x="5344654" y="1283992"/>
            <a:ext cx="6942967" cy="4071350"/>
          </a:xfrm>
          <a:prstGeom prst="rect">
            <a:avLst/>
          </a:prstGeom>
        </p:spPr>
      </p:pic>
      <p:pic>
        <p:nvPicPr>
          <p:cNvPr id="8" name="Picture 7" descr="A close up of a rock&#10;&#10;Description automatically generated">
            <a:extLst>
              <a:ext uri="{FF2B5EF4-FFF2-40B4-BE49-F238E27FC236}">
                <a16:creationId xmlns:a16="http://schemas.microsoft.com/office/drawing/2014/main" id="{A7E73032-493A-42DE-82C9-B64E82985DB4}"/>
              </a:ext>
            </a:extLst>
          </p:cNvPr>
          <p:cNvPicPr>
            <a:picLocks noChangeAspect="1"/>
          </p:cNvPicPr>
          <p:nvPr/>
        </p:nvPicPr>
        <p:blipFill rotWithShape="1">
          <a:blip r:embed="rId4">
            <a:extLst>
              <a:ext uri="{28A0092B-C50C-407E-A947-70E740481C1C}">
                <a14:useLocalDpi xmlns:a14="http://schemas.microsoft.com/office/drawing/2010/main" val="0"/>
              </a:ext>
            </a:extLst>
          </a:blip>
          <a:srcRect l="10975" b="6596"/>
          <a:stretch/>
        </p:blipFill>
        <p:spPr>
          <a:xfrm>
            <a:off x="27446" y="304800"/>
            <a:ext cx="5266138" cy="6291944"/>
          </a:xfrm>
          <a:prstGeom prst="rect">
            <a:avLst/>
          </a:prstGeom>
        </p:spPr>
      </p:pic>
      <p:sp>
        <p:nvSpPr>
          <p:cNvPr id="13" name="TextBox 12">
            <a:extLst>
              <a:ext uri="{FF2B5EF4-FFF2-40B4-BE49-F238E27FC236}">
                <a16:creationId xmlns:a16="http://schemas.microsoft.com/office/drawing/2014/main" id="{0B186802-6B3B-42BC-ABE3-2B070C987E51}"/>
              </a:ext>
            </a:extLst>
          </p:cNvPr>
          <p:cNvSpPr txBox="1"/>
          <p:nvPr/>
        </p:nvSpPr>
        <p:spPr>
          <a:xfrm>
            <a:off x="94248" y="348916"/>
            <a:ext cx="1242584" cy="369332"/>
          </a:xfrm>
          <a:prstGeom prst="rect">
            <a:avLst/>
          </a:prstGeom>
          <a:noFill/>
        </p:spPr>
        <p:txBody>
          <a:bodyPr wrap="none" rtlCol="0">
            <a:spAutoFit/>
          </a:bodyPr>
          <a:lstStyle/>
          <a:p>
            <a:r>
              <a:rPr lang="en-US" dirty="0">
                <a:solidFill>
                  <a:schemeClr val="bg1"/>
                </a:solidFill>
              </a:rPr>
              <a:t>Guam, USA</a:t>
            </a:r>
          </a:p>
        </p:txBody>
      </p:sp>
      <p:grpSp>
        <p:nvGrpSpPr>
          <p:cNvPr id="17" name="Group 16">
            <a:extLst>
              <a:ext uri="{FF2B5EF4-FFF2-40B4-BE49-F238E27FC236}">
                <a16:creationId xmlns:a16="http://schemas.microsoft.com/office/drawing/2014/main" id="{912CAB63-2C3A-4445-B2C9-CBEA4C85AB4F}"/>
              </a:ext>
            </a:extLst>
          </p:cNvPr>
          <p:cNvGrpSpPr/>
          <p:nvPr/>
        </p:nvGrpSpPr>
        <p:grpSpPr>
          <a:xfrm>
            <a:off x="5340771" y="847831"/>
            <a:ext cx="6851229" cy="4943671"/>
            <a:chOff x="5319002" y="918286"/>
            <a:chExt cx="6851229" cy="4943671"/>
          </a:xfrm>
        </p:grpSpPr>
        <p:grpSp>
          <p:nvGrpSpPr>
            <p:cNvPr id="2" name="Group 1">
              <a:extLst>
                <a:ext uri="{FF2B5EF4-FFF2-40B4-BE49-F238E27FC236}">
                  <a16:creationId xmlns:a16="http://schemas.microsoft.com/office/drawing/2014/main" id="{1BDF8AD0-EEAA-4FA0-AE6F-03D38A4F68AC}"/>
                </a:ext>
              </a:extLst>
            </p:cNvPr>
            <p:cNvGrpSpPr/>
            <p:nvPr/>
          </p:nvGrpSpPr>
          <p:grpSpPr>
            <a:xfrm>
              <a:off x="5319002" y="918286"/>
              <a:ext cx="6851229" cy="4943671"/>
              <a:chOff x="5319002" y="918286"/>
              <a:chExt cx="6851229" cy="4943671"/>
            </a:xfrm>
          </p:grpSpPr>
          <p:pic>
            <p:nvPicPr>
              <p:cNvPr id="6" name="Picture 5">
                <a:extLst>
                  <a:ext uri="{FF2B5EF4-FFF2-40B4-BE49-F238E27FC236}">
                    <a16:creationId xmlns:a16="http://schemas.microsoft.com/office/drawing/2014/main" id="{EA2DFF9D-E4EC-442B-AE5D-37A6F9B88600}"/>
                  </a:ext>
                </a:extLst>
              </p:cNvPr>
              <p:cNvPicPr>
                <a:picLocks noChangeAspect="1"/>
              </p:cNvPicPr>
              <p:nvPr/>
            </p:nvPicPr>
            <p:blipFill rotWithShape="1">
              <a:blip r:embed="rId5"/>
              <a:srcRect l="14545" t="14762" r="12451" b="6666"/>
              <a:stretch/>
            </p:blipFill>
            <p:spPr>
              <a:xfrm>
                <a:off x="5319002" y="918286"/>
                <a:ext cx="6851229" cy="4943671"/>
              </a:xfrm>
              <a:prstGeom prst="rect">
                <a:avLst/>
              </a:prstGeom>
            </p:spPr>
          </p:pic>
          <p:sp>
            <p:nvSpPr>
              <p:cNvPr id="9" name="Freeform: Shape 8">
                <a:extLst>
                  <a:ext uri="{FF2B5EF4-FFF2-40B4-BE49-F238E27FC236}">
                    <a16:creationId xmlns:a16="http://schemas.microsoft.com/office/drawing/2014/main" id="{A9257A9E-B75D-49BE-807E-D394B2520797}"/>
                  </a:ext>
                </a:extLst>
              </p:cNvPr>
              <p:cNvSpPr/>
              <p:nvPr/>
            </p:nvSpPr>
            <p:spPr>
              <a:xfrm>
                <a:off x="7453563" y="1167063"/>
                <a:ext cx="4469732" cy="3681663"/>
              </a:xfrm>
              <a:custGeom>
                <a:avLst/>
                <a:gdLst>
                  <a:gd name="connsiteX0" fmla="*/ 0 w 4469732"/>
                  <a:gd name="connsiteY0" fmla="*/ 2003258 h 3681663"/>
                  <a:gd name="connsiteX1" fmla="*/ 198521 w 4469732"/>
                  <a:gd name="connsiteY1" fmla="*/ 2015290 h 3681663"/>
                  <a:gd name="connsiteX2" fmla="*/ 222584 w 4469732"/>
                  <a:gd name="connsiteY2" fmla="*/ 2141621 h 3681663"/>
                  <a:gd name="connsiteX3" fmla="*/ 300790 w 4469732"/>
                  <a:gd name="connsiteY3" fmla="*/ 2183732 h 3681663"/>
                  <a:gd name="connsiteX4" fmla="*/ 415090 w 4469732"/>
                  <a:gd name="connsiteY4" fmla="*/ 2069432 h 3681663"/>
                  <a:gd name="connsiteX5" fmla="*/ 529390 w 4469732"/>
                  <a:gd name="connsiteY5" fmla="*/ 2093495 h 3681663"/>
                  <a:gd name="connsiteX6" fmla="*/ 601579 w 4469732"/>
                  <a:gd name="connsiteY6" fmla="*/ 2243890 h 3681663"/>
                  <a:gd name="connsiteX7" fmla="*/ 601579 w 4469732"/>
                  <a:gd name="connsiteY7" fmla="*/ 2370221 h 3681663"/>
                  <a:gd name="connsiteX8" fmla="*/ 613611 w 4469732"/>
                  <a:gd name="connsiteY8" fmla="*/ 2454442 h 3681663"/>
                  <a:gd name="connsiteX9" fmla="*/ 607595 w 4469732"/>
                  <a:gd name="connsiteY9" fmla="*/ 2556711 h 3681663"/>
                  <a:gd name="connsiteX10" fmla="*/ 523374 w 4469732"/>
                  <a:gd name="connsiteY10" fmla="*/ 2640932 h 3681663"/>
                  <a:gd name="connsiteX11" fmla="*/ 487279 w 4469732"/>
                  <a:gd name="connsiteY11" fmla="*/ 2749216 h 3681663"/>
                  <a:gd name="connsiteX12" fmla="*/ 517358 w 4469732"/>
                  <a:gd name="connsiteY12" fmla="*/ 2827421 h 3681663"/>
                  <a:gd name="connsiteX13" fmla="*/ 607595 w 4469732"/>
                  <a:gd name="connsiteY13" fmla="*/ 2899611 h 3681663"/>
                  <a:gd name="connsiteX14" fmla="*/ 619626 w 4469732"/>
                  <a:gd name="connsiteY14" fmla="*/ 2983832 h 3681663"/>
                  <a:gd name="connsiteX15" fmla="*/ 667753 w 4469732"/>
                  <a:gd name="connsiteY15" fmla="*/ 3037974 h 3681663"/>
                  <a:gd name="connsiteX16" fmla="*/ 812132 w 4469732"/>
                  <a:gd name="connsiteY16" fmla="*/ 2995863 h 3681663"/>
                  <a:gd name="connsiteX17" fmla="*/ 950495 w 4469732"/>
                  <a:gd name="connsiteY17" fmla="*/ 2803358 h 3681663"/>
                  <a:gd name="connsiteX18" fmla="*/ 1088858 w 4469732"/>
                  <a:gd name="connsiteY18" fmla="*/ 2803358 h 3681663"/>
                  <a:gd name="connsiteX19" fmla="*/ 1112921 w 4469732"/>
                  <a:gd name="connsiteY19" fmla="*/ 2833437 h 3681663"/>
                  <a:gd name="connsiteX20" fmla="*/ 1173079 w 4469732"/>
                  <a:gd name="connsiteY20" fmla="*/ 2953753 h 3681663"/>
                  <a:gd name="connsiteX21" fmla="*/ 1155032 w 4469732"/>
                  <a:gd name="connsiteY21" fmla="*/ 3031958 h 3681663"/>
                  <a:gd name="connsiteX22" fmla="*/ 1233237 w 4469732"/>
                  <a:gd name="connsiteY22" fmla="*/ 3164305 h 3681663"/>
                  <a:gd name="connsiteX23" fmla="*/ 1353553 w 4469732"/>
                  <a:gd name="connsiteY23" fmla="*/ 3471111 h 3681663"/>
                  <a:gd name="connsiteX24" fmla="*/ 1497932 w 4469732"/>
                  <a:gd name="connsiteY24" fmla="*/ 3531269 h 3681663"/>
                  <a:gd name="connsiteX25" fmla="*/ 1654342 w 4469732"/>
                  <a:gd name="connsiteY25" fmla="*/ 3386890 h 3681663"/>
                  <a:gd name="connsiteX26" fmla="*/ 1744579 w 4469732"/>
                  <a:gd name="connsiteY26" fmla="*/ 3435016 h 3681663"/>
                  <a:gd name="connsiteX27" fmla="*/ 1786690 w 4469732"/>
                  <a:gd name="connsiteY27" fmla="*/ 3519237 h 3681663"/>
                  <a:gd name="connsiteX28" fmla="*/ 1913021 w 4469732"/>
                  <a:gd name="connsiteY28" fmla="*/ 3549316 h 3681663"/>
                  <a:gd name="connsiteX29" fmla="*/ 1973179 w 4469732"/>
                  <a:gd name="connsiteY29" fmla="*/ 3549316 h 3681663"/>
                  <a:gd name="connsiteX30" fmla="*/ 2370221 w 4469732"/>
                  <a:gd name="connsiteY30" fmla="*/ 3302669 h 3681663"/>
                  <a:gd name="connsiteX31" fmla="*/ 2454442 w 4469732"/>
                  <a:gd name="connsiteY31" fmla="*/ 3218448 h 3681663"/>
                  <a:gd name="connsiteX32" fmla="*/ 2550695 w 4469732"/>
                  <a:gd name="connsiteY32" fmla="*/ 3212432 h 3681663"/>
                  <a:gd name="connsiteX33" fmla="*/ 2592805 w 4469732"/>
                  <a:gd name="connsiteY33" fmla="*/ 3302669 h 3681663"/>
                  <a:gd name="connsiteX34" fmla="*/ 2713121 w 4469732"/>
                  <a:gd name="connsiteY34" fmla="*/ 3320716 h 3681663"/>
                  <a:gd name="connsiteX35" fmla="*/ 2785311 w 4469732"/>
                  <a:gd name="connsiteY35" fmla="*/ 3254542 h 3681663"/>
                  <a:gd name="connsiteX36" fmla="*/ 2809374 w 4469732"/>
                  <a:gd name="connsiteY36" fmla="*/ 3170321 h 3681663"/>
                  <a:gd name="connsiteX37" fmla="*/ 2869532 w 4469732"/>
                  <a:gd name="connsiteY37" fmla="*/ 3242511 h 3681663"/>
                  <a:gd name="connsiteX38" fmla="*/ 2929690 w 4469732"/>
                  <a:gd name="connsiteY38" fmla="*/ 3489158 h 3681663"/>
                  <a:gd name="connsiteX39" fmla="*/ 2935705 w 4469732"/>
                  <a:gd name="connsiteY39" fmla="*/ 3639553 h 3681663"/>
                  <a:gd name="connsiteX40" fmla="*/ 3122195 w 4469732"/>
                  <a:gd name="connsiteY40" fmla="*/ 3681663 h 3681663"/>
                  <a:gd name="connsiteX41" fmla="*/ 3230479 w 4469732"/>
                  <a:gd name="connsiteY41" fmla="*/ 3639553 h 3681663"/>
                  <a:gd name="connsiteX42" fmla="*/ 3404937 w 4469732"/>
                  <a:gd name="connsiteY42" fmla="*/ 3410953 h 3681663"/>
                  <a:gd name="connsiteX43" fmla="*/ 3681663 w 4469732"/>
                  <a:gd name="connsiteY43" fmla="*/ 3320716 h 3681663"/>
                  <a:gd name="connsiteX44" fmla="*/ 3741821 w 4469732"/>
                  <a:gd name="connsiteY44" fmla="*/ 3278605 h 3681663"/>
                  <a:gd name="connsiteX45" fmla="*/ 4180974 w 4469732"/>
                  <a:gd name="connsiteY45" fmla="*/ 2893595 h 3681663"/>
                  <a:gd name="connsiteX46" fmla="*/ 4180974 w 4469732"/>
                  <a:gd name="connsiteY46" fmla="*/ 2695074 h 3681663"/>
                  <a:gd name="connsiteX47" fmla="*/ 4066674 w 4469732"/>
                  <a:gd name="connsiteY47" fmla="*/ 2652963 h 3681663"/>
                  <a:gd name="connsiteX48" fmla="*/ 3988469 w 4469732"/>
                  <a:gd name="connsiteY48" fmla="*/ 2610853 h 3681663"/>
                  <a:gd name="connsiteX49" fmla="*/ 3970421 w 4469732"/>
                  <a:gd name="connsiteY49" fmla="*/ 2514600 h 3681663"/>
                  <a:gd name="connsiteX50" fmla="*/ 4108784 w 4469732"/>
                  <a:gd name="connsiteY50" fmla="*/ 2364205 h 3681663"/>
                  <a:gd name="connsiteX51" fmla="*/ 4114800 w 4469732"/>
                  <a:gd name="connsiteY51" fmla="*/ 2249905 h 3681663"/>
                  <a:gd name="connsiteX52" fmla="*/ 4156911 w 4469732"/>
                  <a:gd name="connsiteY52" fmla="*/ 2219826 h 3681663"/>
                  <a:gd name="connsiteX53" fmla="*/ 4211053 w 4469732"/>
                  <a:gd name="connsiteY53" fmla="*/ 2159669 h 3681663"/>
                  <a:gd name="connsiteX54" fmla="*/ 4331369 w 4469732"/>
                  <a:gd name="connsiteY54" fmla="*/ 2105526 h 3681663"/>
                  <a:gd name="connsiteX55" fmla="*/ 4469732 w 4469732"/>
                  <a:gd name="connsiteY55" fmla="*/ 1961148 h 3681663"/>
                  <a:gd name="connsiteX56" fmla="*/ 4427621 w 4469732"/>
                  <a:gd name="connsiteY56" fmla="*/ 1852863 h 3681663"/>
                  <a:gd name="connsiteX57" fmla="*/ 4469732 w 4469732"/>
                  <a:gd name="connsiteY57" fmla="*/ 1786690 h 3681663"/>
                  <a:gd name="connsiteX58" fmla="*/ 4421605 w 4469732"/>
                  <a:gd name="connsiteY58" fmla="*/ 1636295 h 3681663"/>
                  <a:gd name="connsiteX59" fmla="*/ 4132848 w 4469732"/>
                  <a:gd name="connsiteY59" fmla="*/ 1630279 h 3681663"/>
                  <a:gd name="connsiteX60" fmla="*/ 4048626 w 4469732"/>
                  <a:gd name="connsiteY60" fmla="*/ 1750595 h 3681663"/>
                  <a:gd name="connsiteX61" fmla="*/ 3814011 w 4469732"/>
                  <a:gd name="connsiteY61" fmla="*/ 1900990 h 3681663"/>
                  <a:gd name="connsiteX62" fmla="*/ 3681663 w 4469732"/>
                  <a:gd name="connsiteY62" fmla="*/ 1852863 h 3681663"/>
                  <a:gd name="connsiteX63" fmla="*/ 3621505 w 4469732"/>
                  <a:gd name="connsiteY63" fmla="*/ 1780674 h 3681663"/>
                  <a:gd name="connsiteX64" fmla="*/ 3633537 w 4469732"/>
                  <a:gd name="connsiteY64" fmla="*/ 1642311 h 3681663"/>
                  <a:gd name="connsiteX65" fmla="*/ 3717758 w 4469732"/>
                  <a:gd name="connsiteY65" fmla="*/ 1558090 h 3681663"/>
                  <a:gd name="connsiteX66" fmla="*/ 3741821 w 4469732"/>
                  <a:gd name="connsiteY66" fmla="*/ 1455821 h 3681663"/>
                  <a:gd name="connsiteX67" fmla="*/ 3657600 w 4469732"/>
                  <a:gd name="connsiteY67" fmla="*/ 1233237 h 3681663"/>
                  <a:gd name="connsiteX68" fmla="*/ 3717758 w 4469732"/>
                  <a:gd name="connsiteY68" fmla="*/ 1149016 h 3681663"/>
                  <a:gd name="connsiteX69" fmla="*/ 3663616 w 4469732"/>
                  <a:gd name="connsiteY69" fmla="*/ 782053 h 3681663"/>
                  <a:gd name="connsiteX70" fmla="*/ 3519237 w 4469732"/>
                  <a:gd name="connsiteY70" fmla="*/ 583532 h 3681663"/>
                  <a:gd name="connsiteX71" fmla="*/ 3507205 w 4469732"/>
                  <a:gd name="connsiteY71" fmla="*/ 529390 h 3681663"/>
                  <a:gd name="connsiteX72" fmla="*/ 3525253 w 4469732"/>
                  <a:gd name="connsiteY72" fmla="*/ 391026 h 3681663"/>
                  <a:gd name="connsiteX73" fmla="*/ 3477126 w 4469732"/>
                  <a:gd name="connsiteY73" fmla="*/ 174458 h 3681663"/>
                  <a:gd name="connsiteX74" fmla="*/ 3158290 w 4469732"/>
                  <a:gd name="connsiteY74" fmla="*/ 102269 h 3681663"/>
                  <a:gd name="connsiteX75" fmla="*/ 3074069 w 4469732"/>
                  <a:gd name="connsiteY75" fmla="*/ 144379 h 3681663"/>
                  <a:gd name="connsiteX76" fmla="*/ 2815390 w 4469732"/>
                  <a:gd name="connsiteY76" fmla="*/ 6016 h 3681663"/>
                  <a:gd name="connsiteX77" fmla="*/ 2640932 w 4469732"/>
                  <a:gd name="connsiteY77" fmla="*/ 0 h 3681663"/>
                  <a:gd name="connsiteX78" fmla="*/ 2568742 w 4469732"/>
                  <a:gd name="connsiteY78" fmla="*/ 114300 h 3681663"/>
                  <a:gd name="connsiteX79" fmla="*/ 2568742 w 4469732"/>
                  <a:gd name="connsiteY79" fmla="*/ 192505 h 3681663"/>
                  <a:gd name="connsiteX80" fmla="*/ 2412332 w 4469732"/>
                  <a:gd name="connsiteY80" fmla="*/ 294774 h 3681663"/>
                  <a:gd name="connsiteX81" fmla="*/ 2364205 w 4469732"/>
                  <a:gd name="connsiteY81" fmla="*/ 559469 h 3681663"/>
                  <a:gd name="connsiteX82" fmla="*/ 2292016 w 4469732"/>
                  <a:gd name="connsiteY82" fmla="*/ 601579 h 3681663"/>
                  <a:gd name="connsiteX83" fmla="*/ 2286000 w 4469732"/>
                  <a:gd name="connsiteY83" fmla="*/ 854242 h 3681663"/>
                  <a:gd name="connsiteX84" fmla="*/ 2237874 w 4469732"/>
                  <a:gd name="connsiteY84" fmla="*/ 902369 h 3681663"/>
                  <a:gd name="connsiteX85" fmla="*/ 2123574 w 4469732"/>
                  <a:gd name="connsiteY85" fmla="*/ 733926 h 3681663"/>
                  <a:gd name="connsiteX86" fmla="*/ 2099511 w 4469732"/>
                  <a:gd name="connsiteY86" fmla="*/ 643690 h 3681663"/>
                  <a:gd name="connsiteX87" fmla="*/ 1937084 w 4469732"/>
                  <a:gd name="connsiteY87" fmla="*/ 571500 h 3681663"/>
                  <a:gd name="connsiteX88" fmla="*/ 1882942 w 4469732"/>
                  <a:gd name="connsiteY88" fmla="*/ 535405 h 3681663"/>
                  <a:gd name="connsiteX89" fmla="*/ 1732548 w 4469732"/>
                  <a:gd name="connsiteY89" fmla="*/ 643690 h 3681663"/>
                  <a:gd name="connsiteX90" fmla="*/ 1642311 w 4469732"/>
                  <a:gd name="connsiteY90" fmla="*/ 673769 h 3681663"/>
                  <a:gd name="connsiteX91" fmla="*/ 1503948 w 4469732"/>
                  <a:gd name="connsiteY91" fmla="*/ 679784 h 3681663"/>
                  <a:gd name="connsiteX92" fmla="*/ 1534026 w 4469732"/>
                  <a:gd name="connsiteY92" fmla="*/ 764005 h 3681663"/>
                  <a:gd name="connsiteX93" fmla="*/ 1588169 w 4469732"/>
                  <a:gd name="connsiteY93" fmla="*/ 878305 h 3681663"/>
                  <a:gd name="connsiteX94" fmla="*/ 1509963 w 4469732"/>
                  <a:gd name="connsiteY94" fmla="*/ 986590 h 3681663"/>
                  <a:gd name="connsiteX95" fmla="*/ 1437774 w 4469732"/>
                  <a:gd name="connsiteY95" fmla="*/ 1173079 h 3681663"/>
                  <a:gd name="connsiteX96" fmla="*/ 1419726 w 4469732"/>
                  <a:gd name="connsiteY96" fmla="*/ 1323474 h 3681663"/>
                  <a:gd name="connsiteX97" fmla="*/ 1389648 w 4469732"/>
                  <a:gd name="connsiteY97" fmla="*/ 1455821 h 3681663"/>
                  <a:gd name="connsiteX98" fmla="*/ 1130969 w 4469732"/>
                  <a:gd name="connsiteY98" fmla="*/ 1509963 h 3681663"/>
                  <a:gd name="connsiteX99" fmla="*/ 1118937 w 4469732"/>
                  <a:gd name="connsiteY99" fmla="*/ 1570121 h 3681663"/>
                  <a:gd name="connsiteX100" fmla="*/ 1004637 w 4469732"/>
                  <a:gd name="connsiteY100" fmla="*/ 1648326 h 3681663"/>
                  <a:gd name="connsiteX101" fmla="*/ 764005 w 4469732"/>
                  <a:gd name="connsiteY101" fmla="*/ 1618248 h 3681663"/>
                  <a:gd name="connsiteX102" fmla="*/ 697832 w 4469732"/>
                  <a:gd name="connsiteY102" fmla="*/ 1467853 h 3681663"/>
                  <a:gd name="connsiteX103" fmla="*/ 517358 w 4469732"/>
                  <a:gd name="connsiteY103" fmla="*/ 1395663 h 3681663"/>
                  <a:gd name="connsiteX104" fmla="*/ 372979 w 4469732"/>
                  <a:gd name="connsiteY104" fmla="*/ 1239253 h 3681663"/>
                  <a:gd name="connsiteX105" fmla="*/ 312821 w 4469732"/>
                  <a:gd name="connsiteY105" fmla="*/ 1257300 h 3681663"/>
                  <a:gd name="connsiteX106" fmla="*/ 312821 w 4469732"/>
                  <a:gd name="connsiteY106" fmla="*/ 1413711 h 3681663"/>
                  <a:gd name="connsiteX107" fmla="*/ 342900 w 4469732"/>
                  <a:gd name="connsiteY107" fmla="*/ 1461837 h 3681663"/>
                  <a:gd name="connsiteX108" fmla="*/ 276726 w 4469732"/>
                  <a:gd name="connsiteY108" fmla="*/ 1515979 h 3681663"/>
                  <a:gd name="connsiteX109" fmla="*/ 270711 w 4469732"/>
                  <a:gd name="connsiteY109" fmla="*/ 1570121 h 3681663"/>
                  <a:gd name="connsiteX110" fmla="*/ 288758 w 4469732"/>
                  <a:gd name="connsiteY110" fmla="*/ 1642311 h 3681663"/>
                  <a:gd name="connsiteX111" fmla="*/ 114300 w 4469732"/>
                  <a:gd name="connsiteY111" fmla="*/ 1756611 h 3681663"/>
                  <a:gd name="connsiteX112" fmla="*/ 0 w 4469732"/>
                  <a:gd name="connsiteY112" fmla="*/ 2003258 h 368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469732" h="3681663">
                    <a:moveTo>
                      <a:pt x="0" y="2003258"/>
                    </a:moveTo>
                    <a:lnTo>
                      <a:pt x="198521" y="2015290"/>
                    </a:lnTo>
                    <a:lnTo>
                      <a:pt x="222584" y="2141621"/>
                    </a:lnTo>
                    <a:lnTo>
                      <a:pt x="300790" y="2183732"/>
                    </a:lnTo>
                    <a:lnTo>
                      <a:pt x="415090" y="2069432"/>
                    </a:lnTo>
                    <a:lnTo>
                      <a:pt x="529390" y="2093495"/>
                    </a:lnTo>
                    <a:lnTo>
                      <a:pt x="601579" y="2243890"/>
                    </a:lnTo>
                    <a:lnTo>
                      <a:pt x="601579" y="2370221"/>
                    </a:lnTo>
                    <a:lnTo>
                      <a:pt x="613611" y="2454442"/>
                    </a:lnTo>
                    <a:lnTo>
                      <a:pt x="607595" y="2556711"/>
                    </a:lnTo>
                    <a:lnTo>
                      <a:pt x="523374" y="2640932"/>
                    </a:lnTo>
                    <a:lnTo>
                      <a:pt x="487279" y="2749216"/>
                    </a:lnTo>
                    <a:lnTo>
                      <a:pt x="517358" y="2827421"/>
                    </a:lnTo>
                    <a:lnTo>
                      <a:pt x="607595" y="2899611"/>
                    </a:lnTo>
                    <a:lnTo>
                      <a:pt x="619626" y="2983832"/>
                    </a:lnTo>
                    <a:lnTo>
                      <a:pt x="667753" y="3037974"/>
                    </a:lnTo>
                    <a:lnTo>
                      <a:pt x="812132" y="2995863"/>
                    </a:lnTo>
                    <a:lnTo>
                      <a:pt x="950495" y="2803358"/>
                    </a:lnTo>
                    <a:lnTo>
                      <a:pt x="1088858" y="2803358"/>
                    </a:lnTo>
                    <a:lnTo>
                      <a:pt x="1112921" y="2833437"/>
                    </a:lnTo>
                    <a:lnTo>
                      <a:pt x="1173079" y="2953753"/>
                    </a:lnTo>
                    <a:lnTo>
                      <a:pt x="1155032" y="3031958"/>
                    </a:lnTo>
                    <a:lnTo>
                      <a:pt x="1233237" y="3164305"/>
                    </a:lnTo>
                    <a:lnTo>
                      <a:pt x="1353553" y="3471111"/>
                    </a:lnTo>
                    <a:lnTo>
                      <a:pt x="1497932" y="3531269"/>
                    </a:lnTo>
                    <a:lnTo>
                      <a:pt x="1654342" y="3386890"/>
                    </a:lnTo>
                    <a:lnTo>
                      <a:pt x="1744579" y="3435016"/>
                    </a:lnTo>
                    <a:lnTo>
                      <a:pt x="1786690" y="3519237"/>
                    </a:lnTo>
                    <a:lnTo>
                      <a:pt x="1913021" y="3549316"/>
                    </a:lnTo>
                    <a:lnTo>
                      <a:pt x="1973179" y="3549316"/>
                    </a:lnTo>
                    <a:lnTo>
                      <a:pt x="2370221" y="3302669"/>
                    </a:lnTo>
                    <a:lnTo>
                      <a:pt x="2454442" y="3218448"/>
                    </a:lnTo>
                    <a:lnTo>
                      <a:pt x="2550695" y="3212432"/>
                    </a:lnTo>
                    <a:lnTo>
                      <a:pt x="2592805" y="3302669"/>
                    </a:lnTo>
                    <a:lnTo>
                      <a:pt x="2713121" y="3320716"/>
                    </a:lnTo>
                    <a:lnTo>
                      <a:pt x="2785311" y="3254542"/>
                    </a:lnTo>
                    <a:lnTo>
                      <a:pt x="2809374" y="3170321"/>
                    </a:lnTo>
                    <a:lnTo>
                      <a:pt x="2869532" y="3242511"/>
                    </a:lnTo>
                    <a:lnTo>
                      <a:pt x="2929690" y="3489158"/>
                    </a:lnTo>
                    <a:lnTo>
                      <a:pt x="2935705" y="3639553"/>
                    </a:lnTo>
                    <a:lnTo>
                      <a:pt x="3122195" y="3681663"/>
                    </a:lnTo>
                    <a:lnTo>
                      <a:pt x="3230479" y="3639553"/>
                    </a:lnTo>
                    <a:lnTo>
                      <a:pt x="3404937" y="3410953"/>
                    </a:lnTo>
                    <a:lnTo>
                      <a:pt x="3681663" y="3320716"/>
                    </a:lnTo>
                    <a:lnTo>
                      <a:pt x="3741821" y="3278605"/>
                    </a:lnTo>
                    <a:lnTo>
                      <a:pt x="4180974" y="2893595"/>
                    </a:lnTo>
                    <a:lnTo>
                      <a:pt x="4180974" y="2695074"/>
                    </a:lnTo>
                    <a:lnTo>
                      <a:pt x="4066674" y="2652963"/>
                    </a:lnTo>
                    <a:lnTo>
                      <a:pt x="3988469" y="2610853"/>
                    </a:lnTo>
                    <a:lnTo>
                      <a:pt x="3970421" y="2514600"/>
                    </a:lnTo>
                    <a:lnTo>
                      <a:pt x="4108784" y="2364205"/>
                    </a:lnTo>
                    <a:lnTo>
                      <a:pt x="4114800" y="2249905"/>
                    </a:lnTo>
                    <a:lnTo>
                      <a:pt x="4156911" y="2219826"/>
                    </a:lnTo>
                    <a:lnTo>
                      <a:pt x="4211053" y="2159669"/>
                    </a:lnTo>
                    <a:lnTo>
                      <a:pt x="4331369" y="2105526"/>
                    </a:lnTo>
                    <a:lnTo>
                      <a:pt x="4469732" y="1961148"/>
                    </a:lnTo>
                    <a:lnTo>
                      <a:pt x="4427621" y="1852863"/>
                    </a:lnTo>
                    <a:lnTo>
                      <a:pt x="4469732" y="1786690"/>
                    </a:lnTo>
                    <a:lnTo>
                      <a:pt x="4421605" y="1636295"/>
                    </a:lnTo>
                    <a:lnTo>
                      <a:pt x="4132848" y="1630279"/>
                    </a:lnTo>
                    <a:lnTo>
                      <a:pt x="4048626" y="1750595"/>
                    </a:lnTo>
                    <a:lnTo>
                      <a:pt x="3814011" y="1900990"/>
                    </a:lnTo>
                    <a:lnTo>
                      <a:pt x="3681663" y="1852863"/>
                    </a:lnTo>
                    <a:lnTo>
                      <a:pt x="3621505" y="1780674"/>
                    </a:lnTo>
                    <a:lnTo>
                      <a:pt x="3633537" y="1642311"/>
                    </a:lnTo>
                    <a:lnTo>
                      <a:pt x="3717758" y="1558090"/>
                    </a:lnTo>
                    <a:lnTo>
                      <a:pt x="3741821" y="1455821"/>
                    </a:lnTo>
                    <a:lnTo>
                      <a:pt x="3657600" y="1233237"/>
                    </a:lnTo>
                    <a:lnTo>
                      <a:pt x="3717758" y="1149016"/>
                    </a:lnTo>
                    <a:lnTo>
                      <a:pt x="3663616" y="782053"/>
                    </a:lnTo>
                    <a:lnTo>
                      <a:pt x="3519237" y="583532"/>
                    </a:lnTo>
                    <a:lnTo>
                      <a:pt x="3507205" y="529390"/>
                    </a:lnTo>
                    <a:lnTo>
                      <a:pt x="3525253" y="391026"/>
                    </a:lnTo>
                    <a:lnTo>
                      <a:pt x="3477126" y="174458"/>
                    </a:lnTo>
                    <a:lnTo>
                      <a:pt x="3158290" y="102269"/>
                    </a:lnTo>
                    <a:lnTo>
                      <a:pt x="3074069" y="144379"/>
                    </a:lnTo>
                    <a:lnTo>
                      <a:pt x="2815390" y="6016"/>
                    </a:lnTo>
                    <a:lnTo>
                      <a:pt x="2640932" y="0"/>
                    </a:lnTo>
                    <a:lnTo>
                      <a:pt x="2568742" y="114300"/>
                    </a:lnTo>
                    <a:lnTo>
                      <a:pt x="2568742" y="192505"/>
                    </a:lnTo>
                    <a:lnTo>
                      <a:pt x="2412332" y="294774"/>
                    </a:lnTo>
                    <a:lnTo>
                      <a:pt x="2364205" y="559469"/>
                    </a:lnTo>
                    <a:lnTo>
                      <a:pt x="2292016" y="601579"/>
                    </a:lnTo>
                    <a:lnTo>
                      <a:pt x="2286000" y="854242"/>
                    </a:lnTo>
                    <a:lnTo>
                      <a:pt x="2237874" y="902369"/>
                    </a:lnTo>
                    <a:lnTo>
                      <a:pt x="2123574" y="733926"/>
                    </a:lnTo>
                    <a:lnTo>
                      <a:pt x="2099511" y="643690"/>
                    </a:lnTo>
                    <a:lnTo>
                      <a:pt x="1937084" y="571500"/>
                    </a:lnTo>
                    <a:lnTo>
                      <a:pt x="1882942" y="535405"/>
                    </a:lnTo>
                    <a:lnTo>
                      <a:pt x="1732548" y="643690"/>
                    </a:lnTo>
                    <a:lnTo>
                      <a:pt x="1642311" y="673769"/>
                    </a:lnTo>
                    <a:lnTo>
                      <a:pt x="1503948" y="679784"/>
                    </a:lnTo>
                    <a:lnTo>
                      <a:pt x="1534026" y="764005"/>
                    </a:lnTo>
                    <a:lnTo>
                      <a:pt x="1588169" y="878305"/>
                    </a:lnTo>
                    <a:lnTo>
                      <a:pt x="1509963" y="986590"/>
                    </a:lnTo>
                    <a:lnTo>
                      <a:pt x="1437774" y="1173079"/>
                    </a:lnTo>
                    <a:lnTo>
                      <a:pt x="1419726" y="1323474"/>
                    </a:lnTo>
                    <a:lnTo>
                      <a:pt x="1389648" y="1455821"/>
                    </a:lnTo>
                    <a:lnTo>
                      <a:pt x="1130969" y="1509963"/>
                    </a:lnTo>
                    <a:lnTo>
                      <a:pt x="1118937" y="1570121"/>
                    </a:lnTo>
                    <a:lnTo>
                      <a:pt x="1004637" y="1648326"/>
                    </a:lnTo>
                    <a:lnTo>
                      <a:pt x="764005" y="1618248"/>
                    </a:lnTo>
                    <a:lnTo>
                      <a:pt x="697832" y="1467853"/>
                    </a:lnTo>
                    <a:lnTo>
                      <a:pt x="517358" y="1395663"/>
                    </a:lnTo>
                    <a:lnTo>
                      <a:pt x="372979" y="1239253"/>
                    </a:lnTo>
                    <a:lnTo>
                      <a:pt x="312821" y="1257300"/>
                    </a:lnTo>
                    <a:lnTo>
                      <a:pt x="312821" y="1413711"/>
                    </a:lnTo>
                    <a:lnTo>
                      <a:pt x="342900" y="1461837"/>
                    </a:lnTo>
                    <a:lnTo>
                      <a:pt x="276726" y="1515979"/>
                    </a:lnTo>
                    <a:lnTo>
                      <a:pt x="270711" y="1570121"/>
                    </a:lnTo>
                    <a:lnTo>
                      <a:pt x="288758" y="1642311"/>
                    </a:lnTo>
                    <a:lnTo>
                      <a:pt x="114300" y="1756611"/>
                    </a:lnTo>
                    <a:lnTo>
                      <a:pt x="0" y="2003258"/>
                    </a:ln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Shape 9">
              <a:extLst>
                <a:ext uri="{FF2B5EF4-FFF2-40B4-BE49-F238E27FC236}">
                  <a16:creationId xmlns:a16="http://schemas.microsoft.com/office/drawing/2014/main" id="{C59FF2C4-1256-4704-BC8B-2B02A4EA85BC}"/>
                </a:ext>
              </a:extLst>
            </p:cNvPr>
            <p:cNvSpPr/>
            <p:nvPr/>
          </p:nvSpPr>
          <p:spPr>
            <a:xfrm>
              <a:off x="5624763" y="1937084"/>
              <a:ext cx="2093495" cy="3170321"/>
            </a:xfrm>
            <a:custGeom>
              <a:avLst/>
              <a:gdLst>
                <a:gd name="connsiteX0" fmla="*/ 6016 w 2093495"/>
                <a:gd name="connsiteY0" fmla="*/ 631658 h 3170321"/>
                <a:gd name="connsiteX1" fmla="*/ 0 w 2093495"/>
                <a:gd name="connsiteY1" fmla="*/ 541421 h 3170321"/>
                <a:gd name="connsiteX2" fmla="*/ 78205 w 2093495"/>
                <a:gd name="connsiteY2" fmla="*/ 529390 h 3170321"/>
                <a:gd name="connsiteX3" fmla="*/ 138363 w 2093495"/>
                <a:gd name="connsiteY3" fmla="*/ 547437 h 3170321"/>
                <a:gd name="connsiteX4" fmla="*/ 300790 w 2093495"/>
                <a:gd name="connsiteY4" fmla="*/ 517358 h 3170321"/>
                <a:gd name="connsiteX5" fmla="*/ 294774 w 2093495"/>
                <a:gd name="connsiteY5" fmla="*/ 403058 h 3170321"/>
                <a:gd name="connsiteX6" fmla="*/ 397042 w 2093495"/>
                <a:gd name="connsiteY6" fmla="*/ 240632 h 3170321"/>
                <a:gd name="connsiteX7" fmla="*/ 451184 w 2093495"/>
                <a:gd name="connsiteY7" fmla="*/ 222584 h 3170321"/>
                <a:gd name="connsiteX8" fmla="*/ 583532 w 2093495"/>
                <a:gd name="connsiteY8" fmla="*/ 0 h 3170321"/>
                <a:gd name="connsiteX9" fmla="*/ 739942 w 2093495"/>
                <a:gd name="connsiteY9" fmla="*/ 66174 h 3170321"/>
                <a:gd name="connsiteX10" fmla="*/ 1058779 w 2093495"/>
                <a:gd name="connsiteY10" fmla="*/ 288758 h 3170321"/>
                <a:gd name="connsiteX11" fmla="*/ 1239253 w 2093495"/>
                <a:gd name="connsiteY11" fmla="*/ 553453 h 3170321"/>
                <a:gd name="connsiteX12" fmla="*/ 1431758 w 2093495"/>
                <a:gd name="connsiteY12" fmla="*/ 655721 h 3170321"/>
                <a:gd name="connsiteX13" fmla="*/ 1546058 w 2093495"/>
                <a:gd name="connsiteY13" fmla="*/ 655721 h 3170321"/>
                <a:gd name="connsiteX14" fmla="*/ 1594184 w 2093495"/>
                <a:gd name="connsiteY14" fmla="*/ 751974 h 3170321"/>
                <a:gd name="connsiteX15" fmla="*/ 1864895 w 2093495"/>
                <a:gd name="connsiteY15" fmla="*/ 806116 h 3170321"/>
                <a:gd name="connsiteX16" fmla="*/ 1979195 w 2093495"/>
                <a:gd name="connsiteY16" fmla="*/ 770021 h 3170321"/>
                <a:gd name="connsiteX17" fmla="*/ 2081463 w 2093495"/>
                <a:gd name="connsiteY17" fmla="*/ 770021 h 3170321"/>
                <a:gd name="connsiteX18" fmla="*/ 2093495 w 2093495"/>
                <a:gd name="connsiteY18" fmla="*/ 878305 h 3170321"/>
                <a:gd name="connsiteX19" fmla="*/ 1919037 w 2093495"/>
                <a:gd name="connsiteY19" fmla="*/ 980574 h 3170321"/>
                <a:gd name="connsiteX20" fmla="*/ 1654342 w 2093495"/>
                <a:gd name="connsiteY20" fmla="*/ 1630279 h 3170321"/>
                <a:gd name="connsiteX21" fmla="*/ 1552074 w 2093495"/>
                <a:gd name="connsiteY21" fmla="*/ 1678405 h 3170321"/>
                <a:gd name="connsiteX22" fmla="*/ 1546058 w 2093495"/>
                <a:gd name="connsiteY22" fmla="*/ 1961148 h 3170321"/>
                <a:gd name="connsiteX23" fmla="*/ 1558090 w 2093495"/>
                <a:gd name="connsiteY23" fmla="*/ 2099511 h 3170321"/>
                <a:gd name="connsiteX24" fmla="*/ 1876926 w 2093495"/>
                <a:gd name="connsiteY24" fmla="*/ 2316079 h 3170321"/>
                <a:gd name="connsiteX25" fmla="*/ 1882942 w 2093495"/>
                <a:gd name="connsiteY25" fmla="*/ 2634916 h 3170321"/>
                <a:gd name="connsiteX26" fmla="*/ 1792705 w 2093495"/>
                <a:gd name="connsiteY26" fmla="*/ 2731169 h 3170321"/>
                <a:gd name="connsiteX27" fmla="*/ 1816769 w 2093495"/>
                <a:gd name="connsiteY27" fmla="*/ 2869532 h 3170321"/>
                <a:gd name="connsiteX28" fmla="*/ 1642311 w 2093495"/>
                <a:gd name="connsiteY28" fmla="*/ 2977816 h 3170321"/>
                <a:gd name="connsiteX29" fmla="*/ 1564105 w 2093495"/>
                <a:gd name="connsiteY29" fmla="*/ 3170321 h 317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93495" h="3170321">
                  <a:moveTo>
                    <a:pt x="6016" y="631658"/>
                  </a:moveTo>
                  <a:lnTo>
                    <a:pt x="0" y="541421"/>
                  </a:lnTo>
                  <a:lnTo>
                    <a:pt x="78205" y="529390"/>
                  </a:lnTo>
                  <a:lnTo>
                    <a:pt x="138363" y="547437"/>
                  </a:lnTo>
                  <a:lnTo>
                    <a:pt x="300790" y="517358"/>
                  </a:lnTo>
                  <a:lnTo>
                    <a:pt x="294774" y="403058"/>
                  </a:lnTo>
                  <a:lnTo>
                    <a:pt x="397042" y="240632"/>
                  </a:lnTo>
                  <a:lnTo>
                    <a:pt x="451184" y="222584"/>
                  </a:lnTo>
                  <a:lnTo>
                    <a:pt x="583532" y="0"/>
                  </a:lnTo>
                  <a:lnTo>
                    <a:pt x="739942" y="66174"/>
                  </a:lnTo>
                  <a:lnTo>
                    <a:pt x="1058779" y="288758"/>
                  </a:lnTo>
                  <a:lnTo>
                    <a:pt x="1239253" y="553453"/>
                  </a:lnTo>
                  <a:lnTo>
                    <a:pt x="1431758" y="655721"/>
                  </a:lnTo>
                  <a:lnTo>
                    <a:pt x="1546058" y="655721"/>
                  </a:lnTo>
                  <a:lnTo>
                    <a:pt x="1594184" y="751974"/>
                  </a:lnTo>
                  <a:lnTo>
                    <a:pt x="1864895" y="806116"/>
                  </a:lnTo>
                  <a:lnTo>
                    <a:pt x="1979195" y="770021"/>
                  </a:lnTo>
                  <a:lnTo>
                    <a:pt x="2081463" y="770021"/>
                  </a:lnTo>
                  <a:lnTo>
                    <a:pt x="2093495" y="878305"/>
                  </a:lnTo>
                  <a:lnTo>
                    <a:pt x="1919037" y="980574"/>
                  </a:lnTo>
                  <a:lnTo>
                    <a:pt x="1654342" y="1630279"/>
                  </a:lnTo>
                  <a:lnTo>
                    <a:pt x="1552074" y="1678405"/>
                  </a:lnTo>
                  <a:lnTo>
                    <a:pt x="1546058" y="1961148"/>
                  </a:lnTo>
                  <a:lnTo>
                    <a:pt x="1558090" y="2099511"/>
                  </a:lnTo>
                  <a:lnTo>
                    <a:pt x="1876926" y="2316079"/>
                  </a:lnTo>
                  <a:lnTo>
                    <a:pt x="1882942" y="2634916"/>
                  </a:lnTo>
                  <a:lnTo>
                    <a:pt x="1792705" y="2731169"/>
                  </a:lnTo>
                  <a:lnTo>
                    <a:pt x="1816769" y="2869532"/>
                  </a:lnTo>
                  <a:lnTo>
                    <a:pt x="1642311" y="2977816"/>
                  </a:lnTo>
                  <a:lnTo>
                    <a:pt x="1564105" y="3170321"/>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A82E2C-CB88-4E41-80CD-E0B76FCA4B8C}"/>
                </a:ext>
              </a:extLst>
            </p:cNvPr>
            <p:cNvSpPr txBox="1"/>
            <p:nvPr/>
          </p:nvSpPr>
          <p:spPr>
            <a:xfrm>
              <a:off x="10621875" y="4848726"/>
              <a:ext cx="1326838" cy="646331"/>
            </a:xfrm>
            <a:prstGeom prst="rect">
              <a:avLst/>
            </a:prstGeom>
            <a:noFill/>
          </p:spPr>
          <p:txBody>
            <a:bodyPr wrap="none" rtlCol="0">
              <a:spAutoFit/>
            </a:bodyPr>
            <a:lstStyle/>
            <a:p>
              <a:r>
                <a:rPr lang="en-US" dirty="0">
                  <a:solidFill>
                    <a:schemeClr val="bg1"/>
                  </a:solidFill>
                </a:rPr>
                <a:t>Seoul, </a:t>
              </a:r>
            </a:p>
            <a:p>
              <a:r>
                <a:rPr lang="en-US" dirty="0">
                  <a:solidFill>
                    <a:schemeClr val="bg1"/>
                  </a:solidFill>
                </a:rPr>
                <a:t>South Korea</a:t>
              </a:r>
            </a:p>
          </p:txBody>
        </p:sp>
      </p:grpSp>
      <p:sp>
        <p:nvSpPr>
          <p:cNvPr id="4" name="Freeform: Shape 3">
            <a:extLst>
              <a:ext uri="{FF2B5EF4-FFF2-40B4-BE49-F238E27FC236}">
                <a16:creationId xmlns:a16="http://schemas.microsoft.com/office/drawing/2014/main" id="{75E72D32-BD4F-457F-A19F-27B3C3DB04DA}"/>
              </a:ext>
            </a:extLst>
          </p:cNvPr>
          <p:cNvSpPr/>
          <p:nvPr/>
        </p:nvSpPr>
        <p:spPr>
          <a:xfrm>
            <a:off x="1600200" y="2895600"/>
            <a:ext cx="1085850" cy="920750"/>
          </a:xfrm>
          <a:custGeom>
            <a:avLst/>
            <a:gdLst>
              <a:gd name="connsiteX0" fmla="*/ 0 w 1085850"/>
              <a:gd name="connsiteY0" fmla="*/ 0 h 920750"/>
              <a:gd name="connsiteX1" fmla="*/ 241300 w 1085850"/>
              <a:gd name="connsiteY1" fmla="*/ 234950 h 920750"/>
              <a:gd name="connsiteX2" fmla="*/ 406400 w 1085850"/>
              <a:gd name="connsiteY2" fmla="*/ 349250 h 920750"/>
              <a:gd name="connsiteX3" fmla="*/ 596900 w 1085850"/>
              <a:gd name="connsiteY3" fmla="*/ 571500 h 920750"/>
              <a:gd name="connsiteX4" fmla="*/ 723900 w 1085850"/>
              <a:gd name="connsiteY4" fmla="*/ 717550 h 920750"/>
              <a:gd name="connsiteX5" fmla="*/ 882650 w 1085850"/>
              <a:gd name="connsiteY5" fmla="*/ 793750 h 920750"/>
              <a:gd name="connsiteX6" fmla="*/ 1085850 w 1085850"/>
              <a:gd name="connsiteY6" fmla="*/ 920750 h 9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50" h="920750">
                <a:moveTo>
                  <a:pt x="0" y="0"/>
                </a:moveTo>
                <a:cubicBezTo>
                  <a:pt x="86783" y="88371"/>
                  <a:pt x="173567" y="176742"/>
                  <a:pt x="241300" y="234950"/>
                </a:cubicBezTo>
                <a:cubicBezTo>
                  <a:pt x="309033" y="293158"/>
                  <a:pt x="347133" y="293158"/>
                  <a:pt x="406400" y="349250"/>
                </a:cubicBezTo>
                <a:cubicBezTo>
                  <a:pt x="465667" y="405342"/>
                  <a:pt x="596900" y="571500"/>
                  <a:pt x="596900" y="571500"/>
                </a:cubicBezTo>
                <a:cubicBezTo>
                  <a:pt x="649817" y="632883"/>
                  <a:pt x="676275" y="680508"/>
                  <a:pt x="723900" y="717550"/>
                </a:cubicBezTo>
                <a:cubicBezTo>
                  <a:pt x="771525" y="754592"/>
                  <a:pt x="822325" y="759883"/>
                  <a:pt x="882650" y="793750"/>
                </a:cubicBezTo>
                <a:cubicBezTo>
                  <a:pt x="942975" y="827617"/>
                  <a:pt x="1014412" y="874183"/>
                  <a:pt x="1085850" y="920750"/>
                </a:cubicBezTo>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500126B-78F3-4F15-A34D-71C08601D39E}"/>
              </a:ext>
            </a:extLst>
          </p:cNvPr>
          <p:cNvSpPr txBox="1"/>
          <p:nvPr/>
        </p:nvSpPr>
        <p:spPr>
          <a:xfrm>
            <a:off x="2686050" y="3723759"/>
            <a:ext cx="1890326" cy="369332"/>
          </a:xfrm>
          <a:prstGeom prst="rect">
            <a:avLst/>
          </a:prstGeom>
          <a:noFill/>
        </p:spPr>
        <p:txBody>
          <a:bodyPr wrap="none" rtlCol="0">
            <a:spAutoFit/>
          </a:bodyPr>
          <a:lstStyle/>
          <a:p>
            <a:r>
              <a:rPr lang="en-US" dirty="0">
                <a:solidFill>
                  <a:schemeClr val="bg1"/>
                </a:solidFill>
              </a:rPr>
              <a:t>Pago-Adelup Fault</a:t>
            </a:r>
          </a:p>
        </p:txBody>
      </p:sp>
      <p:sp>
        <p:nvSpPr>
          <p:cNvPr id="7" name="TextBox 6">
            <a:extLst>
              <a:ext uri="{FF2B5EF4-FFF2-40B4-BE49-F238E27FC236}">
                <a16:creationId xmlns:a16="http://schemas.microsoft.com/office/drawing/2014/main" id="{FD7E70CA-6B76-4E14-98F1-5A938B4FD3E3}"/>
              </a:ext>
            </a:extLst>
          </p:cNvPr>
          <p:cNvSpPr txBox="1"/>
          <p:nvPr/>
        </p:nvSpPr>
        <p:spPr>
          <a:xfrm>
            <a:off x="1782289" y="1752418"/>
            <a:ext cx="721672" cy="369332"/>
          </a:xfrm>
          <a:prstGeom prst="rect">
            <a:avLst/>
          </a:prstGeom>
          <a:noFill/>
        </p:spPr>
        <p:txBody>
          <a:bodyPr wrap="none" rtlCol="0">
            <a:spAutoFit/>
          </a:bodyPr>
          <a:lstStyle/>
          <a:p>
            <a:r>
              <a:rPr lang="en-US" b="1" dirty="0">
                <a:solidFill>
                  <a:schemeClr val="bg1"/>
                </a:solidFill>
              </a:rPr>
              <a:t>NGLA</a:t>
            </a:r>
          </a:p>
        </p:txBody>
      </p:sp>
      <p:sp>
        <p:nvSpPr>
          <p:cNvPr id="16" name="TextBox 15">
            <a:extLst>
              <a:ext uri="{FF2B5EF4-FFF2-40B4-BE49-F238E27FC236}">
                <a16:creationId xmlns:a16="http://schemas.microsoft.com/office/drawing/2014/main" id="{593B76AF-F634-421F-BB9C-26F434211C97}"/>
              </a:ext>
            </a:extLst>
          </p:cNvPr>
          <p:cNvSpPr txBox="1"/>
          <p:nvPr/>
        </p:nvSpPr>
        <p:spPr>
          <a:xfrm>
            <a:off x="94248" y="348916"/>
            <a:ext cx="1265475" cy="369332"/>
          </a:xfrm>
          <a:prstGeom prst="rect">
            <a:avLst/>
          </a:prstGeom>
          <a:noFill/>
        </p:spPr>
        <p:txBody>
          <a:bodyPr wrap="none" rtlCol="0">
            <a:spAutoFit/>
          </a:bodyPr>
          <a:lstStyle/>
          <a:p>
            <a:r>
              <a:rPr lang="en-US" b="1" dirty="0">
                <a:solidFill>
                  <a:schemeClr val="bg1"/>
                </a:solidFill>
              </a:rPr>
              <a:t>Guam, USA</a:t>
            </a:r>
          </a:p>
        </p:txBody>
      </p:sp>
      <p:sp>
        <p:nvSpPr>
          <p:cNvPr id="19" name="TextBox 18">
            <a:extLst>
              <a:ext uri="{FF2B5EF4-FFF2-40B4-BE49-F238E27FC236}">
                <a16:creationId xmlns:a16="http://schemas.microsoft.com/office/drawing/2014/main" id="{08FBC5DF-98C6-4DE9-A77A-EFD4851502E0}"/>
              </a:ext>
            </a:extLst>
          </p:cNvPr>
          <p:cNvSpPr txBox="1"/>
          <p:nvPr/>
        </p:nvSpPr>
        <p:spPr>
          <a:xfrm rot="18941652">
            <a:off x="3109195" y="2823228"/>
            <a:ext cx="1479892" cy="369332"/>
          </a:xfrm>
          <a:prstGeom prst="rect">
            <a:avLst/>
          </a:prstGeom>
          <a:noFill/>
        </p:spPr>
        <p:txBody>
          <a:bodyPr wrap="none" rtlCol="0">
            <a:spAutoFit/>
          </a:bodyPr>
          <a:lstStyle/>
          <a:p>
            <a:r>
              <a:rPr lang="en-US" dirty="0">
                <a:solidFill>
                  <a:schemeClr val="bg1"/>
                </a:solidFill>
              </a:rPr>
              <a:t>20 mi / 32 km</a:t>
            </a:r>
          </a:p>
        </p:txBody>
      </p:sp>
      <p:sp>
        <p:nvSpPr>
          <p:cNvPr id="20" name="TextBox 19">
            <a:extLst>
              <a:ext uri="{FF2B5EF4-FFF2-40B4-BE49-F238E27FC236}">
                <a16:creationId xmlns:a16="http://schemas.microsoft.com/office/drawing/2014/main" id="{68A35D8E-C7C7-4B07-B708-2D9AA73B4E29}"/>
              </a:ext>
            </a:extLst>
          </p:cNvPr>
          <p:cNvSpPr txBox="1"/>
          <p:nvPr/>
        </p:nvSpPr>
        <p:spPr>
          <a:xfrm rot="18071052">
            <a:off x="9489604" y="2710933"/>
            <a:ext cx="1479892" cy="369332"/>
          </a:xfrm>
          <a:prstGeom prst="rect">
            <a:avLst/>
          </a:prstGeom>
          <a:noFill/>
        </p:spPr>
        <p:txBody>
          <a:bodyPr wrap="none" rtlCol="0">
            <a:spAutoFit/>
          </a:bodyPr>
          <a:lstStyle/>
          <a:p>
            <a:r>
              <a:rPr lang="en-US" dirty="0">
                <a:solidFill>
                  <a:schemeClr val="bg1"/>
                </a:solidFill>
              </a:rPr>
              <a:t>20 mi / 32 km</a:t>
            </a:r>
          </a:p>
        </p:txBody>
      </p:sp>
    </p:spTree>
    <p:extLst>
      <p:ext uri="{BB962C8B-B14F-4D97-AF65-F5344CB8AC3E}">
        <p14:creationId xmlns:p14="http://schemas.microsoft.com/office/powerpoint/2010/main" val="362720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1795</Words>
  <Application>Microsoft Office PowerPoint</Application>
  <PresentationFormat>Widescreen</PresentationFormat>
  <Paragraphs>144</Paragraphs>
  <Slides>22</Slides>
  <Notes>18</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Dynamic Response of a Freshwater Lens to Natural Variations in Recharge</vt:lpstr>
      <vt:lpstr>Bekah Dougher</vt:lpstr>
      <vt:lpstr>PowerPoint Presentation</vt:lpstr>
      <vt:lpstr>Presentation Outline</vt:lpstr>
      <vt:lpstr>Introduction</vt:lpstr>
      <vt:lpstr>PowerPoint Presentation</vt:lpstr>
      <vt:lpstr>PowerPoint Presentation</vt:lpstr>
      <vt:lpstr>Background</vt:lpstr>
      <vt:lpstr>PowerPoint Presentation</vt:lpstr>
      <vt:lpstr>PowerPoint Presentation</vt:lpstr>
      <vt:lpstr>PowerPoint Presentation</vt:lpstr>
      <vt:lpstr>PowerPoint Presentation</vt:lpstr>
      <vt:lpstr>PowerPoint Presentation</vt:lpstr>
      <vt:lpstr>Methods</vt:lpstr>
      <vt:lpstr>Data Sources</vt:lpstr>
      <vt:lpstr>Anatomy of the Lens Aquifer</vt:lpstr>
      <vt:lpstr>Analysis</vt:lpstr>
      <vt:lpstr>Results and Discussion</vt:lpstr>
      <vt:lpstr>PowerPoint Presentation</vt:lpstr>
      <vt:lpstr>PowerPoint Presentation</vt:lpstr>
      <vt:lpstr>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 Response of a Freshwater Lens to Natural Variations in Recharge</dc:title>
  <dc:creator>Joe DeVoe</dc:creator>
  <cp:lastModifiedBy>Nathan Habana</cp:lastModifiedBy>
  <cp:revision>4</cp:revision>
  <dcterms:created xsi:type="dcterms:W3CDTF">2019-07-02T13:16:25Z</dcterms:created>
  <dcterms:modified xsi:type="dcterms:W3CDTF">2020-01-30T15:35:43Z</dcterms:modified>
</cp:coreProperties>
</file>