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Lst>
  <p:notesMasterIdLst>
    <p:notesMasterId r:id="rId16"/>
  </p:notesMasterIdLst>
  <p:sldIdLst>
    <p:sldId id="339" r:id="rId5"/>
    <p:sldId id="267" r:id="rId6"/>
    <p:sldId id="328" r:id="rId7"/>
    <p:sldId id="335" r:id="rId8"/>
    <p:sldId id="338" r:id="rId9"/>
    <p:sldId id="336" r:id="rId10"/>
    <p:sldId id="337" r:id="rId11"/>
    <p:sldId id="332" r:id="rId12"/>
    <p:sldId id="258" r:id="rId13"/>
    <p:sldId id="259" r:id="rId14"/>
    <p:sldId id="292"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D1F3FF"/>
    <a:srgbClr val="663300"/>
    <a:srgbClr val="996633"/>
    <a:srgbClr val="800080"/>
    <a:srgbClr val="FF99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73" autoAdjust="0"/>
    <p:restoredTop sz="77379" autoAdjust="0"/>
  </p:normalViewPr>
  <p:slideViewPr>
    <p:cSldViewPr>
      <p:cViewPr varScale="1">
        <p:scale>
          <a:sx n="84" d="100"/>
          <a:sy n="84" d="100"/>
        </p:scale>
        <p:origin x="1278" y="9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94D40-1B85-4EB8-A716-25EBFB7BB476}" type="datetimeFigureOut">
              <a:rPr lang="en-US" smtClean="0"/>
              <a:t>9/10/2017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BA992-5E99-4BBA-B453-687FC1DB88D4}" type="slidenum">
              <a:rPr lang="en-US" smtClean="0"/>
              <a:t>‹#›</a:t>
            </a:fld>
            <a:endParaRPr lang="en-US"/>
          </a:p>
        </p:txBody>
      </p:sp>
    </p:spTree>
    <p:extLst>
      <p:ext uri="{BB962C8B-B14F-4D97-AF65-F5344CB8AC3E}">
        <p14:creationId xmlns:p14="http://schemas.microsoft.com/office/powerpoint/2010/main" val="10656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5ABA992-5E99-4BBA-B453-687FC1DB88D4}" type="slidenum">
              <a:rPr lang="en-US" smtClean="0"/>
              <a:t>2</a:t>
            </a:fld>
            <a:endParaRPr lang="en-US"/>
          </a:p>
        </p:txBody>
      </p:sp>
    </p:spTree>
    <p:extLst>
      <p:ext uri="{BB962C8B-B14F-4D97-AF65-F5344CB8AC3E}">
        <p14:creationId xmlns:p14="http://schemas.microsoft.com/office/powerpoint/2010/main" val="1757453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Northern Guam Lens Aquifer has six</a:t>
            </a:r>
            <a:r>
              <a:rPr lang="en-US" baseline="0" dirty="0"/>
              <a:t> groundwater basins, analogous to separate watersheds in a surface system.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Within each basin are three zones: the basal zone, which occupies 70% of the aquifer, the para-basal zone, which occupies only 5%, and the supra-basal zone, which occupies 20%.</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How much recharge we get is a matter of active research—but the work to date puts it somewhere between 200 and 255 MGD.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Shown here is the current system, and the water quality of each production well, in terms of ppm Chloride.</a:t>
            </a:r>
            <a:endParaRPr lang="en-US" dirty="0"/>
          </a:p>
        </p:txBody>
      </p:sp>
      <p:sp>
        <p:nvSpPr>
          <p:cNvPr id="4" name="Slide Number Placeholder 3"/>
          <p:cNvSpPr>
            <a:spLocks noGrp="1"/>
          </p:cNvSpPr>
          <p:nvPr>
            <p:ph type="sldNum" sz="quarter" idx="10"/>
          </p:nvPr>
        </p:nvSpPr>
        <p:spPr/>
        <p:txBody>
          <a:bodyPr/>
          <a:lstStyle/>
          <a:p>
            <a:fld id="{25ABA992-5E99-4BBA-B453-687FC1DB88D4}" type="slidenum">
              <a:rPr lang="en-US" smtClean="0"/>
              <a:t>11</a:t>
            </a:fld>
            <a:endParaRPr lang="en-US"/>
          </a:p>
        </p:txBody>
      </p:sp>
    </p:spTree>
    <p:extLst>
      <p:ext uri="{BB962C8B-B14F-4D97-AF65-F5344CB8AC3E}">
        <p14:creationId xmlns:p14="http://schemas.microsoft.com/office/powerpoint/2010/main" val="1609035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BA992-5E99-4BBA-B453-687FC1DB88D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2239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eaLnBrk="1" hangingPunct="1">
              <a:defRPr/>
            </a:pPr>
            <a:r>
              <a:rPr lang="en-US" dirty="0">
                <a:latin typeface="Arial" pitchFamily="34" charset="0"/>
              </a:rPr>
              <a:t>[Click: rainfall amount]</a:t>
            </a:r>
          </a:p>
          <a:p>
            <a:pPr eaLnBrk="1" hangingPunct="1">
              <a:defRPr/>
            </a:pPr>
            <a:r>
              <a:rPr lang="en-US" dirty="0">
                <a:latin typeface="Arial" pitchFamily="34" charset="0"/>
              </a:rPr>
              <a:t>Mean annual rainfall is about </a:t>
            </a:r>
            <a:r>
              <a:rPr lang="en-US" u="sng" dirty="0">
                <a:latin typeface="Arial" pitchFamily="34" charset="0"/>
              </a:rPr>
              <a:t>100 inches, or 2.4 meters</a:t>
            </a:r>
            <a:r>
              <a:rPr lang="en-US" dirty="0">
                <a:latin typeface="Arial" pitchFamily="34" charset="0"/>
              </a:rPr>
              <a:t>. </a:t>
            </a:r>
          </a:p>
          <a:p>
            <a:pPr eaLnBrk="1" hangingPunct="1">
              <a:defRPr/>
            </a:pPr>
            <a:endParaRPr lang="en-US" dirty="0">
              <a:latin typeface="Arial" pitchFamily="34" charset="0"/>
            </a:endParaRPr>
          </a:p>
          <a:p>
            <a:pPr eaLnBrk="1" hangingPunct="1">
              <a:defRPr/>
            </a:pPr>
            <a:r>
              <a:rPr lang="en-US" dirty="0">
                <a:latin typeface="Arial" pitchFamily="34" charset="0"/>
              </a:rPr>
              <a:t>[Click: Barrigada LS]</a:t>
            </a:r>
          </a:p>
          <a:p>
            <a:pPr eaLnBrk="1" hangingPunct="1">
              <a:defRPr/>
            </a:pPr>
            <a:r>
              <a:rPr lang="en-US" dirty="0">
                <a:latin typeface="Arial" pitchFamily="34" charset="0"/>
              </a:rPr>
              <a:t>The </a:t>
            </a:r>
            <a:r>
              <a:rPr lang="en-US" u="sng" dirty="0">
                <a:latin typeface="Arial" pitchFamily="34" charset="0"/>
              </a:rPr>
              <a:t>core of the aquifer</a:t>
            </a:r>
            <a:r>
              <a:rPr lang="en-US" dirty="0">
                <a:latin typeface="Arial" pitchFamily="34" charset="0"/>
              </a:rPr>
              <a:t> is composed of the </a:t>
            </a:r>
            <a:r>
              <a:rPr lang="en-US" u="sng" dirty="0">
                <a:latin typeface="Arial" pitchFamily="34" charset="0"/>
              </a:rPr>
              <a:t>Barrigada Limestone</a:t>
            </a:r>
            <a:r>
              <a:rPr lang="en-US" dirty="0">
                <a:latin typeface="Arial" pitchFamily="34" charset="0"/>
              </a:rPr>
              <a:t>, a foraminiferal detrital limestone that varies from </a:t>
            </a:r>
            <a:r>
              <a:rPr lang="en-US" u="sng" dirty="0">
                <a:latin typeface="Arial" pitchFamily="34" charset="0"/>
              </a:rPr>
              <a:t>chalky, porous, and friable</a:t>
            </a:r>
            <a:r>
              <a:rPr lang="en-US" dirty="0">
                <a:latin typeface="Arial" pitchFamily="34" charset="0"/>
              </a:rPr>
              <a:t>, to </a:t>
            </a:r>
            <a:r>
              <a:rPr lang="en-US" u="sng" dirty="0">
                <a:latin typeface="Arial" pitchFamily="34" charset="0"/>
              </a:rPr>
              <a:t>massive, cemented, and hard</a:t>
            </a:r>
            <a:r>
              <a:rPr lang="en-US" dirty="0">
                <a:latin typeface="Arial" pitchFamily="34" charset="0"/>
              </a:rPr>
              <a:t>.</a:t>
            </a:r>
          </a:p>
          <a:p>
            <a:pPr eaLnBrk="1" hangingPunct="1">
              <a:defRPr/>
            </a:pPr>
            <a:endParaRPr lang="en-US" dirty="0">
              <a:latin typeface="Arial" pitchFamily="34" charset="0"/>
            </a:endParaRPr>
          </a:p>
          <a:p>
            <a:pPr eaLnBrk="1" hangingPunct="1">
              <a:defRPr/>
            </a:pPr>
            <a:r>
              <a:rPr lang="en-US" dirty="0">
                <a:latin typeface="Arial" pitchFamily="34" charset="0"/>
              </a:rPr>
              <a:t>[Click: Marianna LS]</a:t>
            </a:r>
          </a:p>
          <a:p>
            <a:pPr eaLnBrk="1" hangingPunct="1">
              <a:defRPr/>
            </a:pPr>
            <a:r>
              <a:rPr lang="en-US" dirty="0">
                <a:latin typeface="Arial" pitchFamily="34" charset="0"/>
              </a:rPr>
              <a:t>It is surrounded and covered by </a:t>
            </a:r>
            <a:r>
              <a:rPr lang="en-US" u="sng" dirty="0">
                <a:latin typeface="Arial" pitchFamily="34" charset="0"/>
              </a:rPr>
              <a:t>fossil fringing reef and lagoonal deposits</a:t>
            </a:r>
            <a:r>
              <a:rPr lang="en-US" dirty="0">
                <a:latin typeface="Arial" pitchFamily="34" charset="0"/>
              </a:rPr>
              <a:t> mapped as the </a:t>
            </a:r>
            <a:r>
              <a:rPr lang="en-US" u="sng" dirty="0">
                <a:latin typeface="Arial" pitchFamily="34" charset="0"/>
              </a:rPr>
              <a:t>Marianna Limestone</a:t>
            </a:r>
            <a:r>
              <a:rPr lang="en-US" dirty="0">
                <a:latin typeface="Arial" pitchFamily="34" charset="0"/>
              </a:rPr>
              <a:t>.  </a:t>
            </a:r>
          </a:p>
          <a:p>
            <a:pPr eaLnBrk="1" hangingPunct="1">
              <a:defRPr/>
            </a:pPr>
            <a:endParaRPr lang="en-US" dirty="0">
              <a:latin typeface="Arial" pitchFamily="34" charset="0"/>
            </a:endParaRPr>
          </a:p>
          <a:p>
            <a:pPr eaLnBrk="1" hangingPunct="1">
              <a:defRPr/>
            </a:pPr>
            <a:r>
              <a:rPr lang="en-US" dirty="0">
                <a:latin typeface="Arial" pitchFamily="34" charset="0"/>
              </a:rPr>
              <a:t>[Click: Water-table caves]</a:t>
            </a:r>
          </a:p>
          <a:p>
            <a:pPr eaLnBrk="1" hangingPunct="1">
              <a:defRPr/>
            </a:pPr>
            <a:r>
              <a:rPr lang="en-US" u="sng" dirty="0">
                <a:latin typeface="Arial" pitchFamily="34" charset="0"/>
              </a:rPr>
              <a:t>Both units</a:t>
            </a:r>
            <a:r>
              <a:rPr lang="en-US" dirty="0">
                <a:latin typeface="Arial" pitchFamily="34" charset="0"/>
              </a:rPr>
              <a:t> contain </a:t>
            </a:r>
            <a:r>
              <a:rPr lang="en-US" u="sng" dirty="0">
                <a:latin typeface="Arial" pitchFamily="34" charset="0"/>
              </a:rPr>
              <a:t>networks of caves</a:t>
            </a:r>
            <a:r>
              <a:rPr lang="en-US" dirty="0">
                <a:latin typeface="Arial" pitchFamily="34" charset="0"/>
              </a:rPr>
              <a:t> formed at the water table during the present and past sea-level still-stands.</a:t>
            </a:r>
          </a:p>
          <a:p>
            <a:pPr eaLnBrk="1" hangingPunct="1">
              <a:defRPr/>
            </a:pPr>
            <a:endParaRPr lang="en-US" dirty="0">
              <a:latin typeface="Arial" pitchFamily="34" charset="0"/>
            </a:endParaRPr>
          </a:p>
          <a:p>
            <a:pPr eaLnBrk="1" hangingPunct="1">
              <a:defRPr/>
            </a:pPr>
            <a:r>
              <a:rPr lang="en-US" dirty="0">
                <a:latin typeface="Arial" pitchFamily="34" charset="0"/>
              </a:rPr>
              <a:t>[Click: Alutom Formation]</a:t>
            </a:r>
          </a:p>
          <a:p>
            <a:pPr eaLnBrk="1" hangingPunct="1">
              <a:defRPr/>
            </a:pPr>
            <a:r>
              <a:rPr lang="en-US" dirty="0">
                <a:latin typeface="Arial" pitchFamily="34" charset="0"/>
              </a:rPr>
              <a:t>The </a:t>
            </a:r>
            <a:r>
              <a:rPr lang="en-US" u="sng" dirty="0">
                <a:latin typeface="Arial" pitchFamily="34" charset="0"/>
              </a:rPr>
              <a:t>ridges and valleys</a:t>
            </a:r>
            <a:r>
              <a:rPr lang="en-US" dirty="0">
                <a:latin typeface="Arial" pitchFamily="34" charset="0"/>
              </a:rPr>
              <a:t> of the essentially impermeable volcanic Alutom Formation, partition the bedrock aquifer into separate sub-basins.</a:t>
            </a:r>
          </a:p>
          <a:p>
            <a:pPr eaLnBrk="1" hangingPunct="1">
              <a:defRPr/>
            </a:pPr>
            <a:endParaRPr lang="en-US" dirty="0">
              <a:latin typeface="Arial" pitchFamily="34" charset="0"/>
            </a:endParaRPr>
          </a:p>
          <a:p>
            <a:pPr eaLnBrk="1" hangingPunct="1">
              <a:defRPr/>
            </a:pPr>
            <a:r>
              <a:rPr lang="en-US" dirty="0">
                <a:latin typeface="Arial" pitchFamily="34" charset="0"/>
              </a:rPr>
              <a:t>[Click: Insurgence]</a:t>
            </a:r>
          </a:p>
          <a:p>
            <a:pPr eaLnBrk="1" hangingPunct="1">
              <a:defRPr/>
            </a:pPr>
            <a:r>
              <a:rPr lang="en-US" u="sng" dirty="0">
                <a:latin typeface="Arial" pitchFamily="34" charset="0"/>
              </a:rPr>
              <a:t>Waters flowing along the contact</a:t>
            </a:r>
            <a:r>
              <a:rPr lang="en-US" dirty="0">
                <a:latin typeface="Arial" pitchFamily="34" charset="0"/>
              </a:rPr>
              <a:t> between the two units have formed </a:t>
            </a:r>
            <a:r>
              <a:rPr lang="en-US" u="sng" dirty="0">
                <a:latin typeface="Arial" pitchFamily="34" charset="0"/>
              </a:rPr>
              <a:t>networks of conduits</a:t>
            </a:r>
            <a:r>
              <a:rPr lang="en-US" dirty="0">
                <a:latin typeface="Arial" pitchFamily="34" charset="0"/>
              </a:rPr>
              <a:t> that occupy both the modern vadose and phreatic zones.</a:t>
            </a:r>
          </a:p>
        </p:txBody>
      </p:sp>
      <p:sp>
        <p:nvSpPr>
          <p:cNvPr id="2662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fld id="{FAC4917E-E363-4C99-A880-3C52770EADFE}" type="slidenum">
              <a:rPr kumimoji="0" lang="en-US" altLang="en-US" sz="18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0" fontAlgn="auto" latinLnBrk="0" hangingPunct="0">
                <a:lnSpc>
                  <a:spcPct val="100000"/>
                </a:lnSpc>
                <a:spcBef>
                  <a:spcPts val="0"/>
                </a:spcBef>
                <a:spcAft>
                  <a:spcPts val="0"/>
                </a:spcAft>
                <a:buClrTx/>
                <a:buSzTx/>
                <a:buFontTx/>
                <a:buNone/>
                <a:tabLst/>
                <a:defRPr/>
              </a:pPr>
              <a:t>4</a:t>
            </a:fld>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05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eaLnBrk="1" hangingPunct="1">
              <a:defRPr/>
            </a:pPr>
            <a:r>
              <a:rPr lang="en-US" dirty="0">
                <a:latin typeface="Arial" pitchFamily="34" charset="0"/>
              </a:rPr>
              <a:t>[Click: rainfall amount]</a:t>
            </a:r>
          </a:p>
          <a:p>
            <a:pPr eaLnBrk="1" hangingPunct="1">
              <a:defRPr/>
            </a:pPr>
            <a:r>
              <a:rPr lang="en-US" dirty="0">
                <a:latin typeface="Arial" pitchFamily="34" charset="0"/>
              </a:rPr>
              <a:t>Mean annual rainfall is about </a:t>
            </a:r>
            <a:r>
              <a:rPr lang="en-US" u="sng" dirty="0">
                <a:latin typeface="Arial" pitchFamily="34" charset="0"/>
              </a:rPr>
              <a:t>100 inches, or 2.4 meters</a:t>
            </a:r>
            <a:r>
              <a:rPr lang="en-US" dirty="0">
                <a:latin typeface="Arial" pitchFamily="34" charset="0"/>
              </a:rPr>
              <a:t>. </a:t>
            </a:r>
          </a:p>
          <a:p>
            <a:pPr eaLnBrk="1" hangingPunct="1">
              <a:defRPr/>
            </a:pPr>
            <a:endParaRPr lang="en-US" dirty="0">
              <a:latin typeface="Arial" pitchFamily="34" charset="0"/>
            </a:endParaRPr>
          </a:p>
          <a:p>
            <a:pPr eaLnBrk="1" hangingPunct="1">
              <a:defRPr/>
            </a:pPr>
            <a:r>
              <a:rPr lang="en-US" dirty="0">
                <a:latin typeface="Arial" pitchFamily="34" charset="0"/>
              </a:rPr>
              <a:t>[Click: Barrigada LS]</a:t>
            </a:r>
          </a:p>
          <a:p>
            <a:pPr eaLnBrk="1" hangingPunct="1">
              <a:defRPr/>
            </a:pPr>
            <a:r>
              <a:rPr lang="en-US" dirty="0">
                <a:latin typeface="Arial" pitchFamily="34" charset="0"/>
              </a:rPr>
              <a:t>The </a:t>
            </a:r>
            <a:r>
              <a:rPr lang="en-US" u="sng" dirty="0">
                <a:latin typeface="Arial" pitchFamily="34" charset="0"/>
              </a:rPr>
              <a:t>core of the aquifer</a:t>
            </a:r>
            <a:r>
              <a:rPr lang="en-US" dirty="0">
                <a:latin typeface="Arial" pitchFamily="34" charset="0"/>
              </a:rPr>
              <a:t> is composed of the </a:t>
            </a:r>
            <a:r>
              <a:rPr lang="en-US" u="sng" dirty="0">
                <a:latin typeface="Arial" pitchFamily="34" charset="0"/>
              </a:rPr>
              <a:t>Barrigada Limestone</a:t>
            </a:r>
            <a:r>
              <a:rPr lang="en-US" dirty="0">
                <a:latin typeface="Arial" pitchFamily="34" charset="0"/>
              </a:rPr>
              <a:t>, a foraminiferal detrital limestone that varies from </a:t>
            </a:r>
            <a:r>
              <a:rPr lang="en-US" u="sng" dirty="0">
                <a:latin typeface="Arial" pitchFamily="34" charset="0"/>
              </a:rPr>
              <a:t>chalky, porous, and friable</a:t>
            </a:r>
            <a:r>
              <a:rPr lang="en-US" dirty="0">
                <a:latin typeface="Arial" pitchFamily="34" charset="0"/>
              </a:rPr>
              <a:t>, to </a:t>
            </a:r>
            <a:r>
              <a:rPr lang="en-US" u="sng" dirty="0">
                <a:latin typeface="Arial" pitchFamily="34" charset="0"/>
              </a:rPr>
              <a:t>massive, cemented, and hard</a:t>
            </a:r>
            <a:r>
              <a:rPr lang="en-US" dirty="0">
                <a:latin typeface="Arial" pitchFamily="34" charset="0"/>
              </a:rPr>
              <a:t>.</a:t>
            </a:r>
          </a:p>
          <a:p>
            <a:pPr eaLnBrk="1" hangingPunct="1">
              <a:defRPr/>
            </a:pPr>
            <a:endParaRPr lang="en-US" dirty="0">
              <a:latin typeface="Arial" pitchFamily="34" charset="0"/>
            </a:endParaRPr>
          </a:p>
          <a:p>
            <a:pPr eaLnBrk="1" hangingPunct="1">
              <a:defRPr/>
            </a:pPr>
            <a:r>
              <a:rPr lang="en-US" dirty="0">
                <a:latin typeface="Arial" pitchFamily="34" charset="0"/>
              </a:rPr>
              <a:t>[Click: Marianna LS]</a:t>
            </a:r>
          </a:p>
          <a:p>
            <a:pPr eaLnBrk="1" hangingPunct="1">
              <a:defRPr/>
            </a:pPr>
            <a:r>
              <a:rPr lang="en-US" dirty="0">
                <a:latin typeface="Arial" pitchFamily="34" charset="0"/>
              </a:rPr>
              <a:t>It is surrounded and covered by </a:t>
            </a:r>
            <a:r>
              <a:rPr lang="en-US" u="sng" dirty="0">
                <a:latin typeface="Arial" pitchFamily="34" charset="0"/>
              </a:rPr>
              <a:t>fossil fringing reef and lagoonal deposits</a:t>
            </a:r>
            <a:r>
              <a:rPr lang="en-US" dirty="0">
                <a:latin typeface="Arial" pitchFamily="34" charset="0"/>
              </a:rPr>
              <a:t> mapped as the </a:t>
            </a:r>
            <a:r>
              <a:rPr lang="en-US" u="sng" dirty="0">
                <a:latin typeface="Arial" pitchFamily="34" charset="0"/>
              </a:rPr>
              <a:t>Marianna Limestone</a:t>
            </a:r>
            <a:r>
              <a:rPr lang="en-US" dirty="0">
                <a:latin typeface="Arial" pitchFamily="34" charset="0"/>
              </a:rPr>
              <a:t>.  </a:t>
            </a:r>
          </a:p>
          <a:p>
            <a:pPr eaLnBrk="1" hangingPunct="1">
              <a:defRPr/>
            </a:pPr>
            <a:endParaRPr lang="en-US" dirty="0">
              <a:latin typeface="Arial" pitchFamily="34" charset="0"/>
            </a:endParaRPr>
          </a:p>
          <a:p>
            <a:pPr eaLnBrk="1" hangingPunct="1">
              <a:defRPr/>
            </a:pPr>
            <a:r>
              <a:rPr lang="en-US" dirty="0">
                <a:latin typeface="Arial" pitchFamily="34" charset="0"/>
              </a:rPr>
              <a:t>[Click: Water-table caves]</a:t>
            </a:r>
          </a:p>
          <a:p>
            <a:pPr eaLnBrk="1" hangingPunct="1">
              <a:defRPr/>
            </a:pPr>
            <a:r>
              <a:rPr lang="en-US" u="sng" dirty="0">
                <a:latin typeface="Arial" pitchFamily="34" charset="0"/>
              </a:rPr>
              <a:t>Both units</a:t>
            </a:r>
            <a:r>
              <a:rPr lang="en-US" dirty="0">
                <a:latin typeface="Arial" pitchFamily="34" charset="0"/>
              </a:rPr>
              <a:t> contain </a:t>
            </a:r>
            <a:r>
              <a:rPr lang="en-US" u="sng" dirty="0">
                <a:latin typeface="Arial" pitchFamily="34" charset="0"/>
              </a:rPr>
              <a:t>networks of caves</a:t>
            </a:r>
            <a:r>
              <a:rPr lang="en-US" dirty="0">
                <a:latin typeface="Arial" pitchFamily="34" charset="0"/>
              </a:rPr>
              <a:t> formed at the water table during the present and past sea-level still-stands.</a:t>
            </a:r>
          </a:p>
          <a:p>
            <a:pPr eaLnBrk="1" hangingPunct="1">
              <a:defRPr/>
            </a:pPr>
            <a:endParaRPr lang="en-US" dirty="0">
              <a:latin typeface="Arial" pitchFamily="34" charset="0"/>
            </a:endParaRPr>
          </a:p>
          <a:p>
            <a:pPr eaLnBrk="1" hangingPunct="1">
              <a:defRPr/>
            </a:pPr>
            <a:r>
              <a:rPr lang="en-US" dirty="0">
                <a:latin typeface="Arial" pitchFamily="34" charset="0"/>
              </a:rPr>
              <a:t>[Click: Alutom Formation]</a:t>
            </a:r>
          </a:p>
          <a:p>
            <a:pPr eaLnBrk="1" hangingPunct="1">
              <a:defRPr/>
            </a:pPr>
            <a:r>
              <a:rPr lang="en-US" dirty="0">
                <a:latin typeface="Arial" pitchFamily="34" charset="0"/>
              </a:rPr>
              <a:t>The </a:t>
            </a:r>
            <a:r>
              <a:rPr lang="en-US" u="sng" dirty="0">
                <a:latin typeface="Arial" pitchFamily="34" charset="0"/>
              </a:rPr>
              <a:t>ridges and valleys</a:t>
            </a:r>
            <a:r>
              <a:rPr lang="en-US" dirty="0">
                <a:latin typeface="Arial" pitchFamily="34" charset="0"/>
              </a:rPr>
              <a:t> of the essentially impermeable volcanic Alutom Formation, partition the bedrock aquifer into separate sub-basins.</a:t>
            </a:r>
          </a:p>
          <a:p>
            <a:pPr eaLnBrk="1" hangingPunct="1">
              <a:defRPr/>
            </a:pPr>
            <a:endParaRPr lang="en-US" dirty="0">
              <a:latin typeface="Arial" pitchFamily="34" charset="0"/>
            </a:endParaRPr>
          </a:p>
          <a:p>
            <a:pPr eaLnBrk="1" hangingPunct="1">
              <a:defRPr/>
            </a:pPr>
            <a:r>
              <a:rPr lang="en-US" dirty="0">
                <a:latin typeface="Arial" pitchFamily="34" charset="0"/>
              </a:rPr>
              <a:t>[Click: Insurgence]</a:t>
            </a:r>
          </a:p>
          <a:p>
            <a:pPr eaLnBrk="1" hangingPunct="1">
              <a:defRPr/>
            </a:pPr>
            <a:r>
              <a:rPr lang="en-US" u="sng" dirty="0">
                <a:latin typeface="Arial" pitchFamily="34" charset="0"/>
              </a:rPr>
              <a:t>Waters flowing along the contact</a:t>
            </a:r>
            <a:r>
              <a:rPr lang="en-US" dirty="0">
                <a:latin typeface="Arial" pitchFamily="34" charset="0"/>
              </a:rPr>
              <a:t> between the two units have formed </a:t>
            </a:r>
            <a:r>
              <a:rPr lang="en-US" u="sng" dirty="0">
                <a:latin typeface="Arial" pitchFamily="34" charset="0"/>
              </a:rPr>
              <a:t>networks of conduits</a:t>
            </a:r>
            <a:r>
              <a:rPr lang="en-US" dirty="0">
                <a:latin typeface="Arial" pitchFamily="34" charset="0"/>
              </a:rPr>
              <a:t> that occupy both the modern vadose and phreatic zones.</a:t>
            </a:r>
          </a:p>
        </p:txBody>
      </p:sp>
      <p:sp>
        <p:nvSpPr>
          <p:cNvPr id="2662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fld id="{FAC4917E-E363-4C99-A880-3C52770EADFE}" type="slidenum">
              <a:rPr kumimoji="0" lang="en-US" altLang="en-US" sz="18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0" fontAlgn="auto" latinLnBrk="0" hangingPunct="0">
                <a:lnSpc>
                  <a:spcPct val="100000"/>
                </a:lnSpc>
                <a:spcBef>
                  <a:spcPts val="0"/>
                </a:spcBef>
                <a:spcAft>
                  <a:spcPts val="0"/>
                </a:spcAft>
                <a:buClrTx/>
                <a:buSzTx/>
                <a:buFontTx/>
                <a:buNone/>
                <a:tabLst/>
                <a:defRPr/>
              </a:pPr>
              <a:t>5</a:t>
            </a:fld>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376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eaLnBrk="1" hangingPunct="1">
              <a:defRPr/>
            </a:pPr>
            <a:r>
              <a:rPr lang="en-US" dirty="0">
                <a:latin typeface="Arial" pitchFamily="34" charset="0"/>
              </a:rPr>
              <a:t>[Click: rainfall amount]</a:t>
            </a:r>
          </a:p>
          <a:p>
            <a:pPr eaLnBrk="1" hangingPunct="1">
              <a:defRPr/>
            </a:pPr>
            <a:r>
              <a:rPr lang="en-US" dirty="0">
                <a:latin typeface="Arial" pitchFamily="34" charset="0"/>
              </a:rPr>
              <a:t>Mean annual rainfall is about </a:t>
            </a:r>
            <a:r>
              <a:rPr lang="en-US" u="sng" dirty="0">
                <a:latin typeface="Arial" pitchFamily="34" charset="0"/>
              </a:rPr>
              <a:t>100 inches, or 2.4 meters</a:t>
            </a:r>
            <a:r>
              <a:rPr lang="en-US" dirty="0">
                <a:latin typeface="Arial" pitchFamily="34" charset="0"/>
              </a:rPr>
              <a:t>. </a:t>
            </a:r>
          </a:p>
          <a:p>
            <a:pPr eaLnBrk="1" hangingPunct="1">
              <a:defRPr/>
            </a:pPr>
            <a:endParaRPr lang="en-US" dirty="0">
              <a:latin typeface="Arial" pitchFamily="34" charset="0"/>
            </a:endParaRPr>
          </a:p>
          <a:p>
            <a:pPr eaLnBrk="1" hangingPunct="1">
              <a:defRPr/>
            </a:pPr>
            <a:r>
              <a:rPr lang="en-US" dirty="0">
                <a:latin typeface="Arial" pitchFamily="34" charset="0"/>
              </a:rPr>
              <a:t>[Click: Barrigada LS]</a:t>
            </a:r>
          </a:p>
          <a:p>
            <a:pPr eaLnBrk="1" hangingPunct="1">
              <a:defRPr/>
            </a:pPr>
            <a:r>
              <a:rPr lang="en-US" dirty="0">
                <a:latin typeface="Arial" pitchFamily="34" charset="0"/>
              </a:rPr>
              <a:t>The </a:t>
            </a:r>
            <a:r>
              <a:rPr lang="en-US" u="sng" dirty="0">
                <a:latin typeface="Arial" pitchFamily="34" charset="0"/>
              </a:rPr>
              <a:t>core of the aquifer</a:t>
            </a:r>
            <a:r>
              <a:rPr lang="en-US" dirty="0">
                <a:latin typeface="Arial" pitchFamily="34" charset="0"/>
              </a:rPr>
              <a:t> is composed of the </a:t>
            </a:r>
            <a:r>
              <a:rPr lang="en-US" u="sng" dirty="0">
                <a:latin typeface="Arial" pitchFamily="34" charset="0"/>
              </a:rPr>
              <a:t>Barrigada Limestone</a:t>
            </a:r>
            <a:r>
              <a:rPr lang="en-US" dirty="0">
                <a:latin typeface="Arial" pitchFamily="34" charset="0"/>
              </a:rPr>
              <a:t>, a foraminiferal detrital limestone that varies from </a:t>
            </a:r>
            <a:r>
              <a:rPr lang="en-US" u="sng" dirty="0">
                <a:latin typeface="Arial" pitchFamily="34" charset="0"/>
              </a:rPr>
              <a:t>chalky, porous, and friable</a:t>
            </a:r>
            <a:r>
              <a:rPr lang="en-US" dirty="0">
                <a:latin typeface="Arial" pitchFamily="34" charset="0"/>
              </a:rPr>
              <a:t>, to </a:t>
            </a:r>
            <a:r>
              <a:rPr lang="en-US" u="sng" dirty="0">
                <a:latin typeface="Arial" pitchFamily="34" charset="0"/>
              </a:rPr>
              <a:t>massive, cemented, and hard</a:t>
            </a:r>
            <a:r>
              <a:rPr lang="en-US" dirty="0">
                <a:latin typeface="Arial" pitchFamily="34" charset="0"/>
              </a:rPr>
              <a:t>.</a:t>
            </a:r>
          </a:p>
          <a:p>
            <a:pPr eaLnBrk="1" hangingPunct="1">
              <a:defRPr/>
            </a:pPr>
            <a:endParaRPr lang="en-US" dirty="0">
              <a:latin typeface="Arial" pitchFamily="34" charset="0"/>
            </a:endParaRPr>
          </a:p>
          <a:p>
            <a:pPr eaLnBrk="1" hangingPunct="1">
              <a:defRPr/>
            </a:pPr>
            <a:r>
              <a:rPr lang="en-US" dirty="0">
                <a:latin typeface="Arial" pitchFamily="34" charset="0"/>
              </a:rPr>
              <a:t>[Click: Marianna LS]</a:t>
            </a:r>
          </a:p>
          <a:p>
            <a:pPr eaLnBrk="1" hangingPunct="1">
              <a:defRPr/>
            </a:pPr>
            <a:r>
              <a:rPr lang="en-US" dirty="0">
                <a:latin typeface="Arial" pitchFamily="34" charset="0"/>
              </a:rPr>
              <a:t>It is surrounded and covered by </a:t>
            </a:r>
            <a:r>
              <a:rPr lang="en-US" u="sng" dirty="0">
                <a:latin typeface="Arial" pitchFamily="34" charset="0"/>
              </a:rPr>
              <a:t>fossil fringing reef and lagoonal deposits</a:t>
            </a:r>
            <a:r>
              <a:rPr lang="en-US" dirty="0">
                <a:latin typeface="Arial" pitchFamily="34" charset="0"/>
              </a:rPr>
              <a:t> mapped as the </a:t>
            </a:r>
            <a:r>
              <a:rPr lang="en-US" u="sng" dirty="0">
                <a:latin typeface="Arial" pitchFamily="34" charset="0"/>
              </a:rPr>
              <a:t>Marianna Limestone</a:t>
            </a:r>
            <a:r>
              <a:rPr lang="en-US" dirty="0">
                <a:latin typeface="Arial" pitchFamily="34" charset="0"/>
              </a:rPr>
              <a:t>.  </a:t>
            </a:r>
          </a:p>
          <a:p>
            <a:pPr eaLnBrk="1" hangingPunct="1">
              <a:defRPr/>
            </a:pPr>
            <a:endParaRPr lang="en-US" dirty="0">
              <a:latin typeface="Arial" pitchFamily="34" charset="0"/>
            </a:endParaRPr>
          </a:p>
          <a:p>
            <a:pPr eaLnBrk="1" hangingPunct="1">
              <a:defRPr/>
            </a:pPr>
            <a:r>
              <a:rPr lang="en-US" dirty="0">
                <a:latin typeface="Arial" pitchFamily="34" charset="0"/>
              </a:rPr>
              <a:t>[Click: Water-table caves]</a:t>
            </a:r>
          </a:p>
          <a:p>
            <a:pPr eaLnBrk="1" hangingPunct="1">
              <a:defRPr/>
            </a:pPr>
            <a:r>
              <a:rPr lang="en-US" u="sng" dirty="0">
                <a:latin typeface="Arial" pitchFamily="34" charset="0"/>
              </a:rPr>
              <a:t>Both units</a:t>
            </a:r>
            <a:r>
              <a:rPr lang="en-US" dirty="0">
                <a:latin typeface="Arial" pitchFamily="34" charset="0"/>
              </a:rPr>
              <a:t> contain </a:t>
            </a:r>
            <a:r>
              <a:rPr lang="en-US" u="sng" dirty="0">
                <a:latin typeface="Arial" pitchFamily="34" charset="0"/>
              </a:rPr>
              <a:t>networks of caves</a:t>
            </a:r>
            <a:r>
              <a:rPr lang="en-US" dirty="0">
                <a:latin typeface="Arial" pitchFamily="34" charset="0"/>
              </a:rPr>
              <a:t> formed at the water table during the present and past sea-level still-stands.</a:t>
            </a:r>
          </a:p>
          <a:p>
            <a:pPr eaLnBrk="1" hangingPunct="1">
              <a:defRPr/>
            </a:pPr>
            <a:endParaRPr lang="en-US" dirty="0">
              <a:latin typeface="Arial" pitchFamily="34" charset="0"/>
            </a:endParaRPr>
          </a:p>
          <a:p>
            <a:pPr eaLnBrk="1" hangingPunct="1">
              <a:defRPr/>
            </a:pPr>
            <a:r>
              <a:rPr lang="en-US" dirty="0">
                <a:latin typeface="Arial" pitchFamily="34" charset="0"/>
              </a:rPr>
              <a:t>[Click: Alutom Formation]</a:t>
            </a:r>
          </a:p>
          <a:p>
            <a:pPr eaLnBrk="1" hangingPunct="1">
              <a:defRPr/>
            </a:pPr>
            <a:r>
              <a:rPr lang="en-US" dirty="0">
                <a:latin typeface="Arial" pitchFamily="34" charset="0"/>
              </a:rPr>
              <a:t>The </a:t>
            </a:r>
            <a:r>
              <a:rPr lang="en-US" u="sng" dirty="0">
                <a:latin typeface="Arial" pitchFamily="34" charset="0"/>
              </a:rPr>
              <a:t>ridges and valleys</a:t>
            </a:r>
            <a:r>
              <a:rPr lang="en-US" dirty="0">
                <a:latin typeface="Arial" pitchFamily="34" charset="0"/>
              </a:rPr>
              <a:t> of the essentially impermeable volcanic Alutom Formation, partition the bedrock aquifer into separate sub-basins.</a:t>
            </a:r>
          </a:p>
          <a:p>
            <a:pPr eaLnBrk="1" hangingPunct="1">
              <a:defRPr/>
            </a:pPr>
            <a:endParaRPr lang="en-US" dirty="0">
              <a:latin typeface="Arial" pitchFamily="34" charset="0"/>
            </a:endParaRPr>
          </a:p>
          <a:p>
            <a:pPr eaLnBrk="1" hangingPunct="1">
              <a:defRPr/>
            </a:pPr>
            <a:r>
              <a:rPr lang="en-US" dirty="0">
                <a:latin typeface="Arial" pitchFamily="34" charset="0"/>
              </a:rPr>
              <a:t>[Click: Insurgence]</a:t>
            </a:r>
          </a:p>
          <a:p>
            <a:pPr eaLnBrk="1" hangingPunct="1">
              <a:defRPr/>
            </a:pPr>
            <a:r>
              <a:rPr lang="en-US" u="sng" dirty="0">
                <a:latin typeface="Arial" pitchFamily="34" charset="0"/>
              </a:rPr>
              <a:t>Waters flowing along the contact</a:t>
            </a:r>
            <a:r>
              <a:rPr lang="en-US" dirty="0">
                <a:latin typeface="Arial" pitchFamily="34" charset="0"/>
              </a:rPr>
              <a:t> between the two units have formed </a:t>
            </a:r>
            <a:r>
              <a:rPr lang="en-US" u="sng" dirty="0">
                <a:latin typeface="Arial" pitchFamily="34" charset="0"/>
              </a:rPr>
              <a:t>networks of conduits</a:t>
            </a:r>
            <a:r>
              <a:rPr lang="en-US" dirty="0">
                <a:latin typeface="Arial" pitchFamily="34" charset="0"/>
              </a:rPr>
              <a:t> that occupy both the modern vadose and phreatic zones.</a:t>
            </a:r>
          </a:p>
        </p:txBody>
      </p:sp>
      <p:sp>
        <p:nvSpPr>
          <p:cNvPr id="2765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fld id="{3143DBE6-1E79-4AF3-8C86-89E28122E1E7}" type="slidenum">
              <a:rPr kumimoji="0" lang="en-US" altLang="en-US" sz="18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0" fontAlgn="auto" latinLnBrk="0" hangingPunct="0">
                <a:lnSpc>
                  <a:spcPct val="100000"/>
                </a:lnSpc>
                <a:spcBef>
                  <a:spcPts val="0"/>
                </a:spcBef>
                <a:spcAft>
                  <a:spcPts val="0"/>
                </a:spcAft>
                <a:buClrTx/>
                <a:buSzTx/>
                <a:buFontTx/>
                <a:buNone/>
                <a:tabLst/>
                <a:defRPr/>
              </a:pPr>
              <a:t>6</a:t>
            </a:fld>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0815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eaLnBrk="1" hangingPunct="1">
              <a:defRPr/>
            </a:pPr>
            <a:r>
              <a:rPr lang="en-US" dirty="0">
                <a:latin typeface="Arial" pitchFamily="34" charset="0"/>
              </a:rPr>
              <a:t>[Click: rainfall amount]</a:t>
            </a:r>
          </a:p>
          <a:p>
            <a:pPr eaLnBrk="1" hangingPunct="1">
              <a:defRPr/>
            </a:pPr>
            <a:r>
              <a:rPr lang="en-US" dirty="0">
                <a:latin typeface="Arial" pitchFamily="34" charset="0"/>
              </a:rPr>
              <a:t>Mean annual rainfall is about </a:t>
            </a:r>
            <a:r>
              <a:rPr lang="en-US" u="sng" dirty="0">
                <a:latin typeface="Arial" pitchFamily="34" charset="0"/>
              </a:rPr>
              <a:t>100 inches, or 2.4 meters</a:t>
            </a:r>
            <a:r>
              <a:rPr lang="en-US" dirty="0">
                <a:latin typeface="Arial" pitchFamily="34" charset="0"/>
              </a:rPr>
              <a:t>. </a:t>
            </a:r>
          </a:p>
          <a:p>
            <a:pPr eaLnBrk="1" hangingPunct="1">
              <a:defRPr/>
            </a:pPr>
            <a:endParaRPr lang="en-US" dirty="0">
              <a:latin typeface="Arial" pitchFamily="34" charset="0"/>
            </a:endParaRPr>
          </a:p>
          <a:p>
            <a:pPr eaLnBrk="1" hangingPunct="1">
              <a:defRPr/>
            </a:pPr>
            <a:r>
              <a:rPr lang="en-US" dirty="0">
                <a:latin typeface="Arial" pitchFamily="34" charset="0"/>
              </a:rPr>
              <a:t>[Click: Barrigada LS]</a:t>
            </a:r>
          </a:p>
          <a:p>
            <a:pPr eaLnBrk="1" hangingPunct="1">
              <a:defRPr/>
            </a:pPr>
            <a:r>
              <a:rPr lang="en-US" dirty="0">
                <a:latin typeface="Arial" pitchFamily="34" charset="0"/>
              </a:rPr>
              <a:t>The </a:t>
            </a:r>
            <a:r>
              <a:rPr lang="en-US" u="sng" dirty="0">
                <a:latin typeface="Arial" pitchFamily="34" charset="0"/>
              </a:rPr>
              <a:t>core of the aquifer</a:t>
            </a:r>
            <a:r>
              <a:rPr lang="en-US" dirty="0">
                <a:latin typeface="Arial" pitchFamily="34" charset="0"/>
              </a:rPr>
              <a:t> is composed of the </a:t>
            </a:r>
            <a:r>
              <a:rPr lang="en-US" u="sng" dirty="0">
                <a:latin typeface="Arial" pitchFamily="34" charset="0"/>
              </a:rPr>
              <a:t>Barrigada Limestone</a:t>
            </a:r>
            <a:r>
              <a:rPr lang="en-US" dirty="0">
                <a:latin typeface="Arial" pitchFamily="34" charset="0"/>
              </a:rPr>
              <a:t>, a foraminiferal detrital limestone that varies from </a:t>
            </a:r>
            <a:r>
              <a:rPr lang="en-US" u="sng" dirty="0">
                <a:latin typeface="Arial" pitchFamily="34" charset="0"/>
              </a:rPr>
              <a:t>chalky, porous, and friable</a:t>
            </a:r>
            <a:r>
              <a:rPr lang="en-US" dirty="0">
                <a:latin typeface="Arial" pitchFamily="34" charset="0"/>
              </a:rPr>
              <a:t>, to </a:t>
            </a:r>
            <a:r>
              <a:rPr lang="en-US" u="sng" dirty="0">
                <a:latin typeface="Arial" pitchFamily="34" charset="0"/>
              </a:rPr>
              <a:t>massive, cemented, and hard</a:t>
            </a:r>
            <a:r>
              <a:rPr lang="en-US" dirty="0">
                <a:latin typeface="Arial" pitchFamily="34" charset="0"/>
              </a:rPr>
              <a:t>.</a:t>
            </a:r>
          </a:p>
          <a:p>
            <a:pPr eaLnBrk="1" hangingPunct="1">
              <a:defRPr/>
            </a:pPr>
            <a:endParaRPr lang="en-US" dirty="0">
              <a:latin typeface="Arial" pitchFamily="34" charset="0"/>
            </a:endParaRPr>
          </a:p>
          <a:p>
            <a:pPr eaLnBrk="1" hangingPunct="1">
              <a:defRPr/>
            </a:pPr>
            <a:r>
              <a:rPr lang="en-US" dirty="0">
                <a:latin typeface="Arial" pitchFamily="34" charset="0"/>
              </a:rPr>
              <a:t>[Click: Marianna LS]</a:t>
            </a:r>
          </a:p>
          <a:p>
            <a:pPr eaLnBrk="1" hangingPunct="1">
              <a:defRPr/>
            </a:pPr>
            <a:r>
              <a:rPr lang="en-US" dirty="0">
                <a:latin typeface="Arial" pitchFamily="34" charset="0"/>
              </a:rPr>
              <a:t>It is surrounded and covered by </a:t>
            </a:r>
            <a:r>
              <a:rPr lang="en-US" u="sng" dirty="0">
                <a:latin typeface="Arial" pitchFamily="34" charset="0"/>
              </a:rPr>
              <a:t>fossil fringing reef and lagoonal deposits</a:t>
            </a:r>
            <a:r>
              <a:rPr lang="en-US" dirty="0">
                <a:latin typeface="Arial" pitchFamily="34" charset="0"/>
              </a:rPr>
              <a:t> mapped as the </a:t>
            </a:r>
            <a:r>
              <a:rPr lang="en-US" u="sng" dirty="0">
                <a:latin typeface="Arial" pitchFamily="34" charset="0"/>
              </a:rPr>
              <a:t>Marianna Limestone</a:t>
            </a:r>
            <a:r>
              <a:rPr lang="en-US" dirty="0">
                <a:latin typeface="Arial" pitchFamily="34" charset="0"/>
              </a:rPr>
              <a:t>.  </a:t>
            </a:r>
          </a:p>
          <a:p>
            <a:pPr eaLnBrk="1" hangingPunct="1">
              <a:defRPr/>
            </a:pPr>
            <a:endParaRPr lang="en-US" dirty="0">
              <a:latin typeface="Arial" pitchFamily="34" charset="0"/>
            </a:endParaRPr>
          </a:p>
          <a:p>
            <a:pPr eaLnBrk="1" hangingPunct="1">
              <a:defRPr/>
            </a:pPr>
            <a:r>
              <a:rPr lang="en-US" dirty="0">
                <a:latin typeface="Arial" pitchFamily="34" charset="0"/>
              </a:rPr>
              <a:t>[Click: Water-table caves]</a:t>
            </a:r>
          </a:p>
          <a:p>
            <a:pPr eaLnBrk="1" hangingPunct="1">
              <a:defRPr/>
            </a:pPr>
            <a:r>
              <a:rPr lang="en-US" u="sng" dirty="0">
                <a:latin typeface="Arial" pitchFamily="34" charset="0"/>
              </a:rPr>
              <a:t>Both units</a:t>
            </a:r>
            <a:r>
              <a:rPr lang="en-US" dirty="0">
                <a:latin typeface="Arial" pitchFamily="34" charset="0"/>
              </a:rPr>
              <a:t> contain </a:t>
            </a:r>
            <a:r>
              <a:rPr lang="en-US" u="sng" dirty="0">
                <a:latin typeface="Arial" pitchFamily="34" charset="0"/>
              </a:rPr>
              <a:t>networks of caves</a:t>
            </a:r>
            <a:r>
              <a:rPr lang="en-US" dirty="0">
                <a:latin typeface="Arial" pitchFamily="34" charset="0"/>
              </a:rPr>
              <a:t> formed at the water table during the present and past sea-level still-stands.</a:t>
            </a:r>
          </a:p>
          <a:p>
            <a:pPr eaLnBrk="1" hangingPunct="1">
              <a:defRPr/>
            </a:pPr>
            <a:endParaRPr lang="en-US" dirty="0">
              <a:latin typeface="Arial" pitchFamily="34" charset="0"/>
            </a:endParaRPr>
          </a:p>
          <a:p>
            <a:pPr eaLnBrk="1" hangingPunct="1">
              <a:defRPr/>
            </a:pPr>
            <a:r>
              <a:rPr lang="en-US" dirty="0">
                <a:latin typeface="Arial" pitchFamily="34" charset="0"/>
              </a:rPr>
              <a:t>[Click: Alutom Formation]</a:t>
            </a:r>
          </a:p>
          <a:p>
            <a:pPr eaLnBrk="1" hangingPunct="1">
              <a:defRPr/>
            </a:pPr>
            <a:r>
              <a:rPr lang="en-US" dirty="0">
                <a:latin typeface="Arial" pitchFamily="34" charset="0"/>
              </a:rPr>
              <a:t>The </a:t>
            </a:r>
            <a:r>
              <a:rPr lang="en-US" u="sng" dirty="0">
                <a:latin typeface="Arial" pitchFamily="34" charset="0"/>
              </a:rPr>
              <a:t>ridges and valleys</a:t>
            </a:r>
            <a:r>
              <a:rPr lang="en-US" dirty="0">
                <a:latin typeface="Arial" pitchFamily="34" charset="0"/>
              </a:rPr>
              <a:t> of the essentially impermeable volcanic Alutom Formation, partition the bedrock aquifer into separate sub-basins.</a:t>
            </a:r>
          </a:p>
          <a:p>
            <a:pPr eaLnBrk="1" hangingPunct="1">
              <a:defRPr/>
            </a:pPr>
            <a:endParaRPr lang="en-US" dirty="0">
              <a:latin typeface="Arial" pitchFamily="34" charset="0"/>
            </a:endParaRPr>
          </a:p>
          <a:p>
            <a:pPr eaLnBrk="1" hangingPunct="1">
              <a:defRPr/>
            </a:pPr>
            <a:r>
              <a:rPr lang="en-US" dirty="0">
                <a:latin typeface="Arial" pitchFamily="34" charset="0"/>
              </a:rPr>
              <a:t>[Click: Insurgence]</a:t>
            </a:r>
          </a:p>
          <a:p>
            <a:pPr eaLnBrk="1" hangingPunct="1">
              <a:defRPr/>
            </a:pPr>
            <a:r>
              <a:rPr lang="en-US" u="sng" dirty="0">
                <a:latin typeface="Arial" pitchFamily="34" charset="0"/>
              </a:rPr>
              <a:t>Waters flowing along the contact</a:t>
            </a:r>
            <a:r>
              <a:rPr lang="en-US" dirty="0">
                <a:latin typeface="Arial" pitchFamily="34" charset="0"/>
              </a:rPr>
              <a:t> between the two units have formed </a:t>
            </a:r>
            <a:r>
              <a:rPr lang="en-US" u="sng" dirty="0">
                <a:latin typeface="Arial" pitchFamily="34" charset="0"/>
              </a:rPr>
              <a:t>networks of conduits</a:t>
            </a:r>
            <a:r>
              <a:rPr lang="en-US" dirty="0">
                <a:latin typeface="Arial" pitchFamily="34" charset="0"/>
              </a:rPr>
              <a:t> that occupy both the modern vadose and phreatic zones.</a:t>
            </a:r>
          </a:p>
        </p:txBody>
      </p:sp>
      <p:sp>
        <p:nvSpPr>
          <p:cNvPr id="2867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fld id="{DB09C7BB-9754-4CE9-B048-6B2585445FF7}" type="slidenum">
              <a:rPr kumimoji="0" lang="en-US" altLang="en-US" sz="18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0" fontAlgn="auto" latinLnBrk="0" hangingPunct="0">
                <a:lnSpc>
                  <a:spcPct val="100000"/>
                </a:lnSpc>
                <a:spcBef>
                  <a:spcPts val="0"/>
                </a:spcBef>
                <a:spcAft>
                  <a:spcPts val="0"/>
                </a:spcAft>
                <a:buClrTx/>
                <a:buSzTx/>
                <a:buFontTx/>
                <a:buNone/>
                <a:tabLst/>
                <a:defRPr/>
              </a:pPr>
              <a:t>7</a:t>
            </a:fld>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566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Northern Guam Lens Aquifer is partitioned into six groundwater basins by hills and valleys in the underlying volcanic basement rock, which is much less permeable than the limestone bedrock above it.</a:t>
            </a:r>
            <a:endParaRPr lang="en-US" dirty="0"/>
          </a:p>
        </p:txBody>
      </p:sp>
      <p:sp>
        <p:nvSpPr>
          <p:cNvPr id="4" name="Slide Number Placeholder 3"/>
          <p:cNvSpPr>
            <a:spLocks noGrp="1"/>
          </p:cNvSpPr>
          <p:nvPr>
            <p:ph type="sldNum" sz="quarter" idx="10"/>
          </p:nvPr>
        </p:nvSpPr>
        <p:spPr/>
        <p:txBody>
          <a:bodyPr/>
          <a:lstStyle/>
          <a:p>
            <a:fld id="{47FCC771-6625-43AC-9203-51B9CC7B155A}" type="slidenum">
              <a:rPr lang="en-US" altLang="en-US" smtClean="0"/>
              <a:pPr/>
              <a:t>8</a:t>
            </a:fld>
            <a:endParaRPr lang="en-US" altLang="en-US"/>
          </a:p>
        </p:txBody>
      </p:sp>
    </p:spTree>
    <p:extLst>
      <p:ext uri="{BB962C8B-B14F-4D97-AF65-F5344CB8AC3E}">
        <p14:creationId xmlns:p14="http://schemas.microsoft.com/office/powerpoint/2010/main" val="945801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Groundwater descends</a:t>
            </a:r>
            <a:r>
              <a:rPr lang="en-US" baseline="0" dirty="0"/>
              <a:t> from the supra-basal zone to the basal zone, capturing downward-percolating recharge along its whole length, like a big conveyor belt.</a:t>
            </a:r>
            <a:endParaRPr lang="en-US" dirty="0"/>
          </a:p>
          <a:p>
            <a:endParaRPr lang="en-US" dirty="0"/>
          </a:p>
          <a:p>
            <a:r>
              <a:rPr lang="en-US" dirty="0"/>
              <a:t>[Click] The lowest grade water is the</a:t>
            </a:r>
            <a:r>
              <a:rPr lang="en-US" baseline="0" dirty="0"/>
              <a:t> basal water, for which the grade deteriorates with depth.  </a:t>
            </a:r>
          </a:p>
          <a:p>
            <a:endParaRPr lang="en-US" baseline="0" dirty="0"/>
          </a:p>
          <a:p>
            <a:r>
              <a:rPr lang="en-US" dirty="0"/>
              <a:t>[Click] </a:t>
            </a:r>
            <a:r>
              <a:rPr lang="en-US" baseline="0" dirty="0"/>
              <a:t>Much higher grade is the para-basal water, which is harder to find, but worth the cost.  </a:t>
            </a:r>
          </a:p>
          <a:p>
            <a:endParaRPr lang="en-US" baseline="0" dirty="0"/>
          </a:p>
          <a:p>
            <a:r>
              <a:rPr lang="en-US" dirty="0"/>
              <a:t>[Click] </a:t>
            </a:r>
            <a:r>
              <a:rPr lang="en-US" baseline="0" dirty="0"/>
              <a:t>The highest grade is supra-basal water—which is very hard to locate at its source, but can be intercepted downstream by wells in the para-basal zone.</a:t>
            </a:r>
            <a:endParaRPr lang="en-US" dirty="0"/>
          </a:p>
        </p:txBody>
      </p:sp>
      <p:sp>
        <p:nvSpPr>
          <p:cNvPr id="4" name="Slide Number Placeholder 3"/>
          <p:cNvSpPr>
            <a:spLocks noGrp="1"/>
          </p:cNvSpPr>
          <p:nvPr>
            <p:ph type="sldNum" sz="quarter" idx="10"/>
          </p:nvPr>
        </p:nvSpPr>
        <p:spPr/>
        <p:txBody>
          <a:bodyPr/>
          <a:lstStyle/>
          <a:p>
            <a:fld id="{25ABA992-5E99-4BBA-B453-687FC1DB88D4}" type="slidenum">
              <a:rPr lang="en-US" smtClean="0"/>
              <a:t>9</a:t>
            </a:fld>
            <a:endParaRPr lang="en-US"/>
          </a:p>
        </p:txBody>
      </p:sp>
    </p:spTree>
    <p:extLst>
      <p:ext uri="{BB962C8B-B14F-4D97-AF65-F5344CB8AC3E}">
        <p14:creationId xmlns:p14="http://schemas.microsoft.com/office/powerpoint/2010/main" val="238378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study, as for previous ones, we adopted the water quality benchmarks</a:t>
            </a:r>
            <a:r>
              <a:rPr lang="en-US" baseline="0" dirty="0"/>
              <a:t> first proposed by John Mink for the 1982 Northern Guam Lens Study—which is still the point of departure for groundwater evaluations on Guam.</a:t>
            </a:r>
          </a:p>
          <a:p>
            <a:endParaRPr lang="en-US" baseline="0" dirty="0"/>
          </a:p>
          <a:p>
            <a:r>
              <a:rPr lang="en-US" baseline="0" dirty="0"/>
              <a:t>The regulatory “cutoff” on Guam, at least for now, is the USEPA secondary standard of 250 ppm chloride.  WHO guidelines suggest that up to 600 ppm chloride can still be regarded as potable, however…. </a:t>
            </a:r>
          </a:p>
          <a:p>
            <a:endParaRPr lang="en-US" baseline="0" dirty="0"/>
          </a:p>
          <a:p>
            <a:r>
              <a:rPr lang="en-US" baseline="0" dirty="0"/>
              <a:t>In 1982, Mink advised that the engineering “target” for water quality at each well be 150 ppm chloride.</a:t>
            </a:r>
            <a:endParaRPr lang="en-US" dirty="0"/>
          </a:p>
        </p:txBody>
      </p:sp>
      <p:sp>
        <p:nvSpPr>
          <p:cNvPr id="4" name="Slide Number Placeholder 3"/>
          <p:cNvSpPr>
            <a:spLocks noGrp="1"/>
          </p:cNvSpPr>
          <p:nvPr>
            <p:ph type="sldNum" sz="quarter" idx="10"/>
          </p:nvPr>
        </p:nvSpPr>
        <p:spPr/>
        <p:txBody>
          <a:bodyPr/>
          <a:lstStyle/>
          <a:p>
            <a:fld id="{25ABA992-5E99-4BBA-B453-687FC1DB88D4}" type="slidenum">
              <a:rPr lang="en-US" smtClean="0"/>
              <a:t>10</a:t>
            </a:fld>
            <a:endParaRPr lang="en-US"/>
          </a:p>
        </p:txBody>
      </p:sp>
    </p:spTree>
    <p:extLst>
      <p:ext uri="{BB962C8B-B14F-4D97-AF65-F5344CB8AC3E}">
        <p14:creationId xmlns:p14="http://schemas.microsoft.com/office/powerpoint/2010/main" val="137761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E7D7CC-6FC4-4918-B861-0BCA88526978}"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7D7CC-6FC4-4918-B861-0BCA88526978}"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7D7CC-6FC4-4918-B861-0BCA88526978}"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383870-56FB-4044-86ED-CFF9213A72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0852992"/>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8A20F6D-AFA2-4F23-AB51-052736BA0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3902809"/>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8CBDFAA-B0F7-4C70-84DC-456AC0C1CB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3394828"/>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027C25C-D052-4255-8C93-EA5C74012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8989629"/>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74A2926-EDCE-4427-8893-CBA747726C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6384832"/>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8D6D7A4-B1E9-45B3-85C0-02F1816DA7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469006"/>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B5E80AD-B0B1-478D-8013-CC86E97EAE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175411"/>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105D8D-F927-403C-B22B-3DDC01B20A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961936"/>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7D7CC-6FC4-4918-B861-0BCA88526978}"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6C04AC7-87B8-4108-B9FC-9CA582AD3B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8667466"/>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05A7B0-91BB-4362-BDE1-DF84268AB9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2025413"/>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2A2BA2-BCF7-42EA-B0EC-233D0ECE31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7356741"/>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ED515B-BF7C-4259-AE87-1C564E2890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061038"/>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nchorCtr="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B6E005-AEC4-47C4-AA93-03D03EAA1C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369304"/>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FA7E7-3690-4B93-BCE6-D7D0BE909B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1754775"/>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D302A58-2BCF-417D-BBB3-9DD0CC53BF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5549277"/>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FC2192-80FE-4DBA-A02C-52D044FD1C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4040585"/>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47D8298-D420-42E5-BD7E-D7CDF02B1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7833226"/>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763146F-27B1-4AFC-890B-895A15B831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4441663"/>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E7D7CC-6FC4-4918-B861-0BCA88526978}" type="datetimeFigureOut">
              <a:rPr lang="en-US" smtClean="0"/>
              <a:t>9/10/2017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56DC3F-1BE6-47D3-AFB3-2901930AF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1427286"/>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1EDF18-A7DD-426B-A724-40A1ED4689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9542709"/>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864A5B-1538-449F-8DF9-AF3B8601A2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99055"/>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7F93E0-6E74-4017-8C00-3AD83380AD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024712"/>
      </p:ext>
    </p:extLst>
  </p:cSld>
  <p:clrMapOvr>
    <a:masterClrMapping/>
  </p:clrMapOvr>
  <p:transitio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52E185-DD5F-4C47-902B-B12CE1079EF4}" type="slidenum">
              <a:rPr lang="en-US" altLang="en-US"/>
              <a:pPr/>
              <a:t>‹#›</a:t>
            </a:fld>
            <a:endParaRPr lang="en-US" altLang="en-US"/>
          </a:p>
        </p:txBody>
      </p:sp>
    </p:spTree>
    <p:extLst>
      <p:ext uri="{BB962C8B-B14F-4D97-AF65-F5344CB8AC3E}">
        <p14:creationId xmlns:p14="http://schemas.microsoft.com/office/powerpoint/2010/main" val="1058707656"/>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DF49FFA-B950-4D76-9889-2973B677B0B4}" type="slidenum">
              <a:rPr lang="en-US" altLang="en-US"/>
              <a:pPr/>
              <a:t>‹#›</a:t>
            </a:fld>
            <a:endParaRPr lang="en-US" altLang="en-US"/>
          </a:p>
        </p:txBody>
      </p:sp>
    </p:spTree>
    <p:extLst>
      <p:ext uri="{BB962C8B-B14F-4D97-AF65-F5344CB8AC3E}">
        <p14:creationId xmlns:p14="http://schemas.microsoft.com/office/powerpoint/2010/main" val="1061968823"/>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4AD1DC-84A0-45A9-82F8-3DA7D71796C1}" type="slidenum">
              <a:rPr lang="en-US" altLang="en-US"/>
              <a:pPr/>
              <a:t>‹#›</a:t>
            </a:fld>
            <a:endParaRPr lang="en-US" altLang="en-US"/>
          </a:p>
        </p:txBody>
      </p:sp>
    </p:spTree>
    <p:extLst>
      <p:ext uri="{BB962C8B-B14F-4D97-AF65-F5344CB8AC3E}">
        <p14:creationId xmlns:p14="http://schemas.microsoft.com/office/powerpoint/2010/main" val="3587932931"/>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C571E-FAF1-48AF-AA4F-9C4C837A75BE}" type="slidenum">
              <a:rPr lang="en-US" altLang="en-US"/>
              <a:pPr/>
              <a:t>‹#›</a:t>
            </a:fld>
            <a:endParaRPr lang="en-US" altLang="en-US"/>
          </a:p>
        </p:txBody>
      </p:sp>
    </p:spTree>
    <p:extLst>
      <p:ext uri="{BB962C8B-B14F-4D97-AF65-F5344CB8AC3E}">
        <p14:creationId xmlns:p14="http://schemas.microsoft.com/office/powerpoint/2010/main" val="3367231666"/>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DAB2CF-8E0C-4DBC-84D1-9C6630BECFFD}" type="slidenum">
              <a:rPr lang="en-US" altLang="en-US"/>
              <a:pPr/>
              <a:t>‹#›</a:t>
            </a:fld>
            <a:endParaRPr lang="en-US" altLang="en-US"/>
          </a:p>
        </p:txBody>
      </p:sp>
    </p:spTree>
    <p:extLst>
      <p:ext uri="{BB962C8B-B14F-4D97-AF65-F5344CB8AC3E}">
        <p14:creationId xmlns:p14="http://schemas.microsoft.com/office/powerpoint/2010/main" val="2979894704"/>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A722FDF-BDEA-4C59-B06D-61E1A560A44B}" type="slidenum">
              <a:rPr lang="en-US" altLang="en-US"/>
              <a:pPr/>
              <a:t>‹#›</a:t>
            </a:fld>
            <a:endParaRPr lang="en-US" altLang="en-US"/>
          </a:p>
        </p:txBody>
      </p:sp>
    </p:spTree>
    <p:extLst>
      <p:ext uri="{BB962C8B-B14F-4D97-AF65-F5344CB8AC3E}">
        <p14:creationId xmlns:p14="http://schemas.microsoft.com/office/powerpoint/2010/main" val="2561414461"/>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E7D7CC-6FC4-4918-B861-0BCA88526978}" type="datetimeFigureOut">
              <a:rPr lang="en-US" smtClean="0"/>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12DD9BA-700D-4A4A-8E91-856D43BC8D8D}" type="slidenum">
              <a:rPr lang="en-US" altLang="en-US"/>
              <a:pPr/>
              <a:t>‹#›</a:t>
            </a:fld>
            <a:endParaRPr lang="en-US" altLang="en-US"/>
          </a:p>
        </p:txBody>
      </p:sp>
    </p:spTree>
    <p:extLst>
      <p:ext uri="{BB962C8B-B14F-4D97-AF65-F5344CB8AC3E}">
        <p14:creationId xmlns:p14="http://schemas.microsoft.com/office/powerpoint/2010/main" val="2342438812"/>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6A08D1-00B9-4B3E-88FF-6769724F0494}" type="slidenum">
              <a:rPr lang="en-US" altLang="en-US"/>
              <a:pPr/>
              <a:t>‹#›</a:t>
            </a:fld>
            <a:endParaRPr lang="en-US" altLang="en-US"/>
          </a:p>
        </p:txBody>
      </p:sp>
    </p:spTree>
    <p:extLst>
      <p:ext uri="{BB962C8B-B14F-4D97-AF65-F5344CB8AC3E}">
        <p14:creationId xmlns:p14="http://schemas.microsoft.com/office/powerpoint/2010/main" val="2350504433"/>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309EAD-D6DE-4BA5-9B27-B88D4DA43D3B}" type="slidenum">
              <a:rPr lang="en-US" altLang="en-US"/>
              <a:pPr/>
              <a:t>‹#›</a:t>
            </a:fld>
            <a:endParaRPr lang="en-US" altLang="en-US"/>
          </a:p>
        </p:txBody>
      </p:sp>
    </p:spTree>
    <p:extLst>
      <p:ext uri="{BB962C8B-B14F-4D97-AF65-F5344CB8AC3E}">
        <p14:creationId xmlns:p14="http://schemas.microsoft.com/office/powerpoint/2010/main" val="3777364325"/>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0CEF50-8016-4CE9-B376-3C3D9F7E983C}" type="slidenum">
              <a:rPr lang="en-US" altLang="en-US"/>
              <a:pPr/>
              <a:t>‹#›</a:t>
            </a:fld>
            <a:endParaRPr lang="en-US" altLang="en-US"/>
          </a:p>
        </p:txBody>
      </p:sp>
    </p:spTree>
    <p:extLst>
      <p:ext uri="{BB962C8B-B14F-4D97-AF65-F5344CB8AC3E}">
        <p14:creationId xmlns:p14="http://schemas.microsoft.com/office/powerpoint/2010/main" val="1525208974"/>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F1BA4EE-3EA8-43A2-A101-ACB869105D76}" type="slidenum">
              <a:rPr lang="en-US" altLang="en-US"/>
              <a:pPr/>
              <a:t>‹#›</a:t>
            </a:fld>
            <a:endParaRPr lang="en-US" altLang="en-US"/>
          </a:p>
        </p:txBody>
      </p:sp>
    </p:spTree>
    <p:extLst>
      <p:ext uri="{BB962C8B-B14F-4D97-AF65-F5344CB8AC3E}">
        <p14:creationId xmlns:p14="http://schemas.microsoft.com/office/powerpoint/2010/main" val="1859016403"/>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FD6F3A6-47E9-4EDF-9296-00A5FA03676F}" type="slidenum">
              <a:rPr lang="en-US" altLang="en-US"/>
              <a:pPr/>
              <a:t>‹#›</a:t>
            </a:fld>
            <a:endParaRPr lang="en-US" altLang="en-US"/>
          </a:p>
        </p:txBody>
      </p:sp>
    </p:spTree>
    <p:extLst>
      <p:ext uri="{BB962C8B-B14F-4D97-AF65-F5344CB8AC3E}">
        <p14:creationId xmlns:p14="http://schemas.microsoft.com/office/powerpoint/2010/main" val="1660866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E7D7CC-6FC4-4918-B861-0BCA88526978}" type="datetimeFigureOut">
              <a:rPr lang="en-US" smtClean="0"/>
              <a:t>9/10/2017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E7D7CC-6FC4-4918-B861-0BCA88526978}" type="datetimeFigureOut">
              <a:rPr lang="en-US" smtClean="0"/>
              <a:t>9/10/2017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7D7CC-6FC4-4918-B861-0BCA88526978}" type="datetimeFigureOut">
              <a:rPr lang="en-US" smtClean="0"/>
              <a:t>9/10/2017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E7D7CC-6FC4-4918-B861-0BCA88526978}" type="datetimeFigureOut">
              <a:rPr lang="en-US" smtClean="0"/>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E7D7CC-6FC4-4918-B861-0BCA88526978}" type="datetimeFigureOut">
              <a:rPr lang="en-US" smtClean="0"/>
              <a:t>9/10/2017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98F04-D856-465E-9C8D-FC8DD7C514CD}" type="slidenum">
              <a:rPr lang="en-US" smtClean="0"/>
              <a:t>‹#›</a:t>
            </a:fld>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7D7CC-6FC4-4918-B861-0BCA88526978}" type="datetimeFigureOut">
              <a:rPr lang="en-US" smtClean="0"/>
              <a:t>9/10/2017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98F04-D856-465E-9C8D-FC8DD7C514C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FontTx/>
              <a:buNone/>
              <a:defRPr sz="1400" smtClean="0">
                <a:effectLst/>
                <a:latin typeface="Arial" pitchFamily="34" charset="0"/>
                <a:cs typeface="+mn-cs"/>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smtClean="0">
                <a:effectLst/>
                <a:latin typeface="Arial" pitchFamily="34" charset="0"/>
                <a:cs typeface="+mn-cs"/>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effectLst/>
                <a:latin typeface="Arial" panose="020B0604020202020204" pitchFamily="34" charset="0"/>
              </a:defRPr>
            </a:lvl1pPr>
          </a:lstStyle>
          <a:p>
            <a:pPr fontAlgn="base">
              <a:spcAft>
                <a:spcPct val="0"/>
              </a:spcAft>
            </a:pPr>
            <a:fld id="{DA6DF024-0BFA-4D94-BAC6-B2CDEFE6CC74}" type="slidenum">
              <a:rPr lang="en-US" altLang="en-US" smtClean="0">
                <a:solidFill>
                  <a:srgbClr val="000000"/>
                </a:solidFill>
                <a:cs typeface="Tahoma" panose="020B0604030504040204" pitchFamily="34" charset="0"/>
              </a:rPr>
              <a:pPr fontAlgn="base">
                <a:spcAft>
                  <a:spcPct val="0"/>
                </a:spcAft>
              </a:pPr>
              <a:t>‹#›</a:t>
            </a:fld>
            <a:endParaRPr lang="en-US" altLang="en-US">
              <a:solidFill>
                <a:srgbClr val="000000"/>
              </a:solidFill>
              <a:cs typeface="Tahoma" panose="020B0604030504040204" pitchFamily="34" charset="0"/>
            </a:endParaRPr>
          </a:p>
        </p:txBody>
      </p:sp>
      <p:pic>
        <p:nvPicPr>
          <p:cNvPr id="2055" name="Picture 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305800" y="76200"/>
            <a:ext cx="7699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6" name="Group 5"/>
          <p:cNvGrpSpPr>
            <a:grpSpLocks/>
          </p:cNvGrpSpPr>
          <p:nvPr userDrawn="1"/>
        </p:nvGrpSpPr>
        <p:grpSpPr bwMode="auto">
          <a:xfrm>
            <a:off x="138113" y="119063"/>
            <a:ext cx="698500" cy="1223962"/>
            <a:chOff x="87" y="75"/>
            <a:chExt cx="440" cy="771"/>
          </a:xfrm>
        </p:grpSpPr>
        <p:pic>
          <p:nvPicPr>
            <p:cNvPr id="2057" name="Picture 6"/>
            <p:cNvPicPr>
              <a:picLocks noChangeAspect="1" noChangeArrowheads="1"/>
            </p:cNvPicPr>
            <p:nvPr/>
          </p:nvPicPr>
          <p:blipFill>
            <a:blip r:embed="rId14">
              <a:extLst>
                <a:ext uri="{28A0092B-C50C-407E-A947-70E740481C1C}">
                  <a14:useLocalDpi xmlns:a14="http://schemas.microsoft.com/office/drawing/2010/main" val="0"/>
                </a:ext>
              </a:extLst>
            </a:blip>
            <a:srcRect b="18750"/>
            <a:stretch>
              <a:fillRect/>
            </a:stretch>
          </p:blipFill>
          <p:spPr bwMode="auto">
            <a:xfrm>
              <a:off x="87" y="75"/>
              <a:ext cx="44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7"/>
            <p:cNvSpPr txBox="1">
              <a:spLocks noChangeArrowheads="1"/>
            </p:cNvSpPr>
            <p:nvPr/>
          </p:nvSpPr>
          <p:spPr bwMode="auto">
            <a:xfrm>
              <a:off x="89" y="596"/>
              <a:ext cx="4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fontAlgn="base" hangingPunct="1">
                <a:spcAft>
                  <a:spcPct val="0"/>
                </a:spcAft>
              </a:pPr>
              <a:r>
                <a:rPr lang="en-US" altLang="en-US" sz="2000">
                  <a:solidFill>
                    <a:srgbClr val="0000CC"/>
                  </a:solidFill>
                  <a:latin typeface="Franklin Gothic Demi Cond" panose="020B0706030402020204" pitchFamily="34" charset="0"/>
                  <a:cs typeface="Arial" panose="020B0604020202020204" pitchFamily="34" charset="0"/>
                </a:rPr>
                <a:t>WERI</a:t>
              </a:r>
            </a:p>
          </p:txBody>
        </p:sp>
      </p:grpSp>
    </p:spTree>
    <p:extLst>
      <p:ext uri="{BB962C8B-B14F-4D97-AF65-F5344CB8AC3E}">
        <p14:creationId xmlns:p14="http://schemas.microsoft.com/office/powerpoint/2010/main" val="1135784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FontTx/>
              <a:buNone/>
              <a:defRPr sz="1400" b="1" smtClean="0">
                <a:effectLst/>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1" smtClean="0">
                <a:effectLst/>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1">
                <a:effectLst/>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fld id="{4E590C75-D534-4CC4-BE49-B96A98262814}" type="slidenum">
              <a:rPr lang="en-US" smtClean="0">
                <a:solidFill>
                  <a:srgbClr val="000000"/>
                </a:solidFill>
              </a:rPr>
              <a:pPr fontAlgn="base">
                <a:spcAft>
                  <a:spcPct val="0"/>
                </a:spcAft>
              </a:pPr>
              <a:t>‹#›</a:t>
            </a:fld>
            <a:endParaRPr lang="en-US">
              <a:solidFill>
                <a:srgbClr val="000000"/>
              </a:solidFill>
            </a:endParaRPr>
          </a:p>
        </p:txBody>
      </p:sp>
      <p:pic>
        <p:nvPicPr>
          <p:cNvPr id="2055" name="Picture 4"/>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305800" y="76200"/>
            <a:ext cx="7699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6" name="Group 5"/>
          <p:cNvGrpSpPr>
            <a:grpSpLocks/>
          </p:cNvGrpSpPr>
          <p:nvPr userDrawn="1"/>
        </p:nvGrpSpPr>
        <p:grpSpPr bwMode="auto">
          <a:xfrm>
            <a:off x="138113" y="119063"/>
            <a:ext cx="917576" cy="1227137"/>
            <a:chOff x="87" y="75"/>
            <a:chExt cx="578" cy="773"/>
          </a:xfrm>
        </p:grpSpPr>
        <p:pic>
          <p:nvPicPr>
            <p:cNvPr id="2057"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b="18750"/>
            <a:stretch>
              <a:fillRect/>
            </a:stretch>
          </p:blipFill>
          <p:spPr bwMode="auto">
            <a:xfrm>
              <a:off x="87" y="75"/>
              <a:ext cx="44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7"/>
            <p:cNvSpPr txBox="1">
              <a:spLocks noChangeArrowheads="1"/>
            </p:cNvSpPr>
            <p:nvPr/>
          </p:nvSpPr>
          <p:spPr bwMode="auto">
            <a:xfrm>
              <a:off x="89" y="596"/>
              <a:ext cx="57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fontAlgn="base" hangingPunct="1">
                <a:spcAft>
                  <a:spcPct val="0"/>
                </a:spcAft>
              </a:pPr>
              <a:r>
                <a:rPr lang="en-US" sz="2000" b="1">
                  <a:solidFill>
                    <a:srgbClr val="0000CC"/>
                  </a:solidFill>
                  <a:latin typeface="Tahoma" panose="020B0604030504040204" pitchFamily="34" charset="0"/>
                  <a:ea typeface="Tahoma" panose="020B0604030504040204" pitchFamily="34" charset="0"/>
                  <a:cs typeface="Tahoma" panose="020B0604030504040204" pitchFamily="34" charset="0"/>
                </a:rPr>
                <a:t>WERI</a:t>
              </a:r>
            </a:p>
          </p:txBody>
        </p:sp>
      </p:grpSp>
    </p:spTree>
    <p:extLst>
      <p:ext uri="{BB962C8B-B14F-4D97-AF65-F5344CB8AC3E}">
        <p14:creationId xmlns:p14="http://schemas.microsoft.com/office/powerpoint/2010/main" val="2011867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thruBlk="1"/>
  </p:transition>
  <p:txStyles>
    <p:titleStyle>
      <a:lvl1pPr algn="ctr" rtl="0" eaLnBrk="0" fontAlgn="base" hangingPunct="0">
        <a:spcBef>
          <a:spcPct val="0"/>
        </a:spcBef>
        <a:spcAft>
          <a:spcPct val="0"/>
        </a:spcAft>
        <a:defRPr sz="44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rtl="0" eaLnBrk="0" fontAlgn="base" hangingPunct="0">
        <a:spcBef>
          <a:spcPct val="20000"/>
        </a:spcBef>
        <a:spcAft>
          <a:spcPct val="0"/>
        </a:spcAft>
        <a:buChar char="–"/>
        <a:defRPr sz="2800" b="1">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spcBef>
          <a:spcPct val="20000"/>
        </a:spcBef>
        <a:spcAft>
          <a:spcPct val="0"/>
        </a:spcAft>
        <a:buChar char="•"/>
        <a:defRPr sz="2400" b="1">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spcBef>
          <a:spcPct val="20000"/>
        </a:spcBef>
        <a:spcAft>
          <a:spcPct val="0"/>
        </a:spcAft>
        <a:buChar char="–"/>
        <a:defRPr sz="2000" b="1">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spcBef>
          <a:spcPct val="20000"/>
        </a:spcBef>
        <a:spcAft>
          <a:spcPct val="0"/>
        </a:spcAft>
        <a:buChar char="»"/>
        <a:defRPr sz="2000" b="1">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97F7E1F-FB2D-4249-BC6B-5321B41BADE3}" type="slidenum">
              <a:rPr lang="en-US" altLang="en-US"/>
              <a:pPr/>
              <a:t>‹#›</a:t>
            </a:fld>
            <a:endParaRPr lang="en-US" altLang="en-US"/>
          </a:p>
        </p:txBody>
      </p:sp>
    </p:spTree>
    <p:extLst>
      <p:ext uri="{BB962C8B-B14F-4D97-AF65-F5344CB8AC3E}">
        <p14:creationId xmlns:p14="http://schemas.microsoft.com/office/powerpoint/2010/main" val="19569826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spd="med">
    <p:fade thruBlk="1"/>
  </p:transition>
  <p:txStyles>
    <p:titleStyle>
      <a:lvl1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Tahoma" pitchFamily="34" charset="0"/>
        </a:defRPr>
      </a:lvl5pPr>
      <a:lvl6pPr marL="457200" algn="ctr" rtl="0" fontAlgn="base">
        <a:spcBef>
          <a:spcPct val="0"/>
        </a:spcBef>
        <a:spcAft>
          <a:spcPct val="0"/>
        </a:spcAft>
        <a:defRPr sz="4400" b="1">
          <a:solidFill>
            <a:schemeClr val="bg1"/>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4400" b="1">
          <a:solidFill>
            <a:schemeClr val="bg1"/>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4400" b="1">
          <a:solidFill>
            <a:schemeClr val="bg1"/>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4400" b="1">
          <a:solidFill>
            <a:schemeClr val="bg1"/>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C0C0C0"/>
            </a:outerShdw>
          </a:effectLst>
          <a:latin typeface="+mn-lt"/>
        </a:defRPr>
      </a:lvl5pPr>
      <a:lvl6pPr marL="2514600" indent="-228600" algn="l" rtl="0" fontAlgn="base">
        <a:spcBef>
          <a:spcPct val="20000"/>
        </a:spcBef>
        <a:spcAft>
          <a:spcPct val="0"/>
        </a:spcAft>
        <a:buChar char="»"/>
        <a:defRPr sz="2000" b="1">
          <a:solidFill>
            <a:schemeClr val="bg1"/>
          </a:solidFill>
          <a:effectLst>
            <a:outerShdw blurRad="38100" dist="38100" dir="2700000" algn="tl">
              <a:srgbClr val="C0C0C0"/>
            </a:outerShdw>
          </a:effectLst>
          <a:latin typeface="+mn-lt"/>
        </a:defRPr>
      </a:lvl6pPr>
      <a:lvl7pPr marL="2971800" indent="-228600" algn="l" rtl="0" fontAlgn="base">
        <a:spcBef>
          <a:spcPct val="20000"/>
        </a:spcBef>
        <a:spcAft>
          <a:spcPct val="0"/>
        </a:spcAft>
        <a:buChar char="»"/>
        <a:defRPr sz="2000" b="1">
          <a:solidFill>
            <a:schemeClr val="bg1"/>
          </a:solidFill>
          <a:effectLst>
            <a:outerShdw blurRad="38100" dist="38100" dir="2700000" algn="tl">
              <a:srgbClr val="C0C0C0"/>
            </a:outerShdw>
          </a:effectLst>
          <a:latin typeface="+mn-lt"/>
        </a:defRPr>
      </a:lvl7pPr>
      <a:lvl8pPr marL="3429000" indent="-228600" algn="l" rtl="0" fontAlgn="base">
        <a:spcBef>
          <a:spcPct val="20000"/>
        </a:spcBef>
        <a:spcAft>
          <a:spcPct val="0"/>
        </a:spcAft>
        <a:buChar char="»"/>
        <a:defRPr sz="2000" b="1">
          <a:solidFill>
            <a:schemeClr val="bg1"/>
          </a:solidFill>
          <a:effectLst>
            <a:outerShdw blurRad="38100" dist="38100" dir="2700000" algn="tl">
              <a:srgbClr val="C0C0C0"/>
            </a:outerShdw>
          </a:effectLst>
          <a:latin typeface="+mn-lt"/>
        </a:defRPr>
      </a:lvl8pPr>
      <a:lvl9pPr marL="3886200" indent="-228600" algn="l" rtl="0" fontAlgn="base">
        <a:spcBef>
          <a:spcPct val="20000"/>
        </a:spcBef>
        <a:spcAft>
          <a:spcPct val="0"/>
        </a:spcAft>
        <a:buChar char="»"/>
        <a:defRPr sz="2000" b="1">
          <a:solidFill>
            <a:schemeClr val="bg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4.jpeg"/><Relationship Id="rId5" Type="http://schemas.openxmlformats.org/officeDocument/2006/relationships/image" Target="../media/image10.wm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0.wmf"/><Relationship Id="rId5" Type="http://schemas.openxmlformats.org/officeDocument/2006/relationships/image" Target="../media/image9.gif"/><Relationship Id="rId4" Type="http://schemas.openxmlformats.org/officeDocument/2006/relationships/image" Target="../media/image8.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0.wmf"/><Relationship Id="rId5" Type="http://schemas.openxmlformats.org/officeDocument/2006/relationships/image" Target="../media/image9.gif"/><Relationship Id="rId4" Type="http://schemas.openxmlformats.org/officeDocument/2006/relationships/image" Target="../media/image8.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0150" y="2464594"/>
            <a:ext cx="4143375" cy="200025"/>
          </a:xfrm>
          <a:prstGeom prst="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1" y="1593056"/>
            <a:ext cx="9074381" cy="3514725"/>
          </a:xfrm>
          <a:prstGeom prst="rect">
            <a:avLst/>
          </a:prstGeom>
        </p:spPr>
      </p:pic>
    </p:spTree>
    <p:extLst>
      <p:ext uri="{BB962C8B-B14F-4D97-AF65-F5344CB8AC3E}">
        <p14:creationId xmlns:p14="http://schemas.microsoft.com/office/powerpoint/2010/main" val="360997678"/>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1703388" y="1419225"/>
            <a:ext cx="5076825" cy="2792413"/>
            <a:chOff x="1073" y="810"/>
            <a:chExt cx="3198" cy="1759"/>
          </a:xfrm>
        </p:grpSpPr>
        <p:sp>
          <p:nvSpPr>
            <p:cNvPr id="8222" name="Line 3"/>
            <p:cNvSpPr>
              <a:spLocks noChangeShapeType="1"/>
            </p:cNvSpPr>
            <p:nvPr/>
          </p:nvSpPr>
          <p:spPr bwMode="auto">
            <a:xfrm>
              <a:off x="1151" y="1625"/>
              <a:ext cx="7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23" name="Freeform 4"/>
            <p:cNvSpPr>
              <a:spLocks/>
            </p:cNvSpPr>
            <p:nvPr/>
          </p:nvSpPr>
          <p:spPr bwMode="auto">
            <a:xfrm>
              <a:off x="1784" y="1601"/>
              <a:ext cx="2095" cy="415"/>
            </a:xfrm>
            <a:custGeom>
              <a:avLst/>
              <a:gdLst>
                <a:gd name="T0" fmla="*/ 0 w 8688"/>
                <a:gd name="T1" fmla="*/ 0 h 1536"/>
                <a:gd name="T2" fmla="*/ 1163 w 8688"/>
                <a:gd name="T3" fmla="*/ 305 h 1536"/>
                <a:gd name="T4" fmla="*/ 2095 w 8688"/>
                <a:gd name="T5" fmla="*/ 415 h 1536"/>
                <a:gd name="T6" fmla="*/ 0 60000 65536"/>
                <a:gd name="T7" fmla="*/ 0 60000 65536"/>
                <a:gd name="T8" fmla="*/ 0 60000 65536"/>
                <a:gd name="T9" fmla="*/ 0 w 8688"/>
                <a:gd name="T10" fmla="*/ 0 h 1536"/>
                <a:gd name="T11" fmla="*/ 8688 w 8688"/>
                <a:gd name="T12" fmla="*/ 1536 h 1536"/>
              </a:gdLst>
              <a:ahLst/>
              <a:cxnLst>
                <a:cxn ang="T6">
                  <a:pos x="T0" y="T1"/>
                </a:cxn>
                <a:cxn ang="T7">
                  <a:pos x="T2" y="T3"/>
                </a:cxn>
                <a:cxn ang="T8">
                  <a:pos x="T4" y="T5"/>
                </a:cxn>
              </a:cxnLst>
              <a:rect l="T9" t="T10" r="T11" b="T12"/>
              <a:pathLst>
                <a:path w="8688" h="1536">
                  <a:moveTo>
                    <a:pt x="0" y="0"/>
                  </a:moveTo>
                  <a:cubicBezTo>
                    <a:pt x="1688" y="436"/>
                    <a:pt x="3376" y="872"/>
                    <a:pt x="4824" y="1128"/>
                  </a:cubicBezTo>
                  <a:cubicBezTo>
                    <a:pt x="6272" y="1384"/>
                    <a:pt x="7480" y="1460"/>
                    <a:pt x="8688" y="1536"/>
                  </a:cubicBezTo>
                </a:path>
              </a:pathLst>
            </a:custGeom>
            <a:noFill/>
            <a:ln w="15875" cap="flat">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24" name="Line 5"/>
            <p:cNvSpPr>
              <a:spLocks noChangeShapeType="1"/>
            </p:cNvSpPr>
            <p:nvPr/>
          </p:nvSpPr>
          <p:spPr bwMode="auto">
            <a:xfrm>
              <a:off x="1387" y="1467"/>
              <a:ext cx="1" cy="1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25" name="Line 6"/>
            <p:cNvSpPr>
              <a:spLocks noChangeShapeType="1"/>
            </p:cNvSpPr>
            <p:nvPr/>
          </p:nvSpPr>
          <p:spPr bwMode="auto">
            <a:xfrm flipH="1">
              <a:off x="1073" y="1608"/>
              <a:ext cx="2919" cy="4"/>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26" name="Freeform 7"/>
            <p:cNvSpPr>
              <a:spLocks/>
            </p:cNvSpPr>
            <p:nvPr/>
          </p:nvSpPr>
          <p:spPr bwMode="auto">
            <a:xfrm>
              <a:off x="1784" y="1482"/>
              <a:ext cx="2362" cy="130"/>
            </a:xfrm>
            <a:custGeom>
              <a:avLst/>
              <a:gdLst>
                <a:gd name="T0" fmla="*/ 0 w 5189"/>
                <a:gd name="T1" fmla="*/ 130 h 3749"/>
                <a:gd name="T2" fmla="*/ 1208 w 5189"/>
                <a:gd name="T3" fmla="*/ 32 h 3749"/>
                <a:gd name="T4" fmla="*/ 2362 w 5189"/>
                <a:gd name="T5" fmla="*/ 0 h 3749"/>
                <a:gd name="T6" fmla="*/ 0 60000 65536"/>
                <a:gd name="T7" fmla="*/ 0 60000 65536"/>
                <a:gd name="T8" fmla="*/ 0 60000 65536"/>
                <a:gd name="T9" fmla="*/ 0 w 5189"/>
                <a:gd name="T10" fmla="*/ 0 h 3749"/>
                <a:gd name="T11" fmla="*/ 5189 w 5189"/>
                <a:gd name="T12" fmla="*/ 3749 h 3749"/>
              </a:gdLst>
              <a:ahLst/>
              <a:cxnLst>
                <a:cxn ang="T6">
                  <a:pos x="T0" y="T1"/>
                </a:cxn>
                <a:cxn ang="T7">
                  <a:pos x="T2" y="T3"/>
                </a:cxn>
                <a:cxn ang="T8">
                  <a:pos x="T4" y="T5"/>
                </a:cxn>
              </a:cxnLst>
              <a:rect l="T9" t="T10" r="T11" b="T12"/>
              <a:pathLst>
                <a:path w="5189" h="3749">
                  <a:moveTo>
                    <a:pt x="0" y="3749"/>
                  </a:moveTo>
                  <a:cubicBezTo>
                    <a:pt x="894" y="2649"/>
                    <a:pt x="1788" y="1549"/>
                    <a:pt x="2653" y="924"/>
                  </a:cubicBezTo>
                  <a:cubicBezTo>
                    <a:pt x="3518" y="299"/>
                    <a:pt x="4353" y="149"/>
                    <a:pt x="5189"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27" name="Freeform 8"/>
            <p:cNvSpPr>
              <a:spLocks/>
            </p:cNvSpPr>
            <p:nvPr/>
          </p:nvSpPr>
          <p:spPr bwMode="auto">
            <a:xfrm>
              <a:off x="1782" y="1622"/>
              <a:ext cx="2096" cy="416"/>
            </a:xfrm>
            <a:custGeom>
              <a:avLst/>
              <a:gdLst>
                <a:gd name="T0" fmla="*/ 0 w 8688"/>
                <a:gd name="T1" fmla="*/ 0 h 1536"/>
                <a:gd name="T2" fmla="*/ 1164 w 8688"/>
                <a:gd name="T3" fmla="*/ 306 h 1536"/>
                <a:gd name="T4" fmla="*/ 2096 w 8688"/>
                <a:gd name="T5" fmla="*/ 416 h 1536"/>
                <a:gd name="T6" fmla="*/ 0 60000 65536"/>
                <a:gd name="T7" fmla="*/ 0 60000 65536"/>
                <a:gd name="T8" fmla="*/ 0 60000 65536"/>
                <a:gd name="T9" fmla="*/ 0 w 8688"/>
                <a:gd name="T10" fmla="*/ 0 h 1536"/>
                <a:gd name="T11" fmla="*/ 8688 w 8688"/>
                <a:gd name="T12" fmla="*/ 1536 h 1536"/>
              </a:gdLst>
              <a:ahLst/>
              <a:cxnLst>
                <a:cxn ang="T6">
                  <a:pos x="T0" y="T1"/>
                </a:cxn>
                <a:cxn ang="T7">
                  <a:pos x="T2" y="T3"/>
                </a:cxn>
                <a:cxn ang="T8">
                  <a:pos x="T4" y="T5"/>
                </a:cxn>
              </a:cxnLst>
              <a:rect l="T9" t="T10" r="T11" b="T12"/>
              <a:pathLst>
                <a:path w="8688" h="1536">
                  <a:moveTo>
                    <a:pt x="0" y="0"/>
                  </a:moveTo>
                  <a:cubicBezTo>
                    <a:pt x="1688" y="436"/>
                    <a:pt x="3376" y="872"/>
                    <a:pt x="4824" y="1128"/>
                  </a:cubicBezTo>
                  <a:cubicBezTo>
                    <a:pt x="6272" y="1384"/>
                    <a:pt x="7480" y="1460"/>
                    <a:pt x="8688" y="1536"/>
                  </a:cubicBezTo>
                </a:path>
              </a:pathLst>
            </a:custGeom>
            <a:noFill/>
            <a:ln w="152400" cap="flat" cmpd="sng">
              <a:pattFill prst="dotDmnd">
                <a:fgClr>
                  <a:srgbClr val="000000"/>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28" name="Freeform 9"/>
            <p:cNvSpPr>
              <a:spLocks/>
            </p:cNvSpPr>
            <p:nvPr/>
          </p:nvSpPr>
          <p:spPr bwMode="auto">
            <a:xfrm>
              <a:off x="3484" y="999"/>
              <a:ext cx="787" cy="98"/>
            </a:xfrm>
            <a:custGeom>
              <a:avLst/>
              <a:gdLst>
                <a:gd name="T0" fmla="*/ 0 w 2063"/>
                <a:gd name="T1" fmla="*/ 98 h 251"/>
                <a:gd name="T2" fmla="*/ 38 w 2063"/>
                <a:gd name="T3" fmla="*/ 90 h 251"/>
                <a:gd name="T4" fmla="*/ 84 w 2063"/>
                <a:gd name="T5" fmla="*/ 67 h 251"/>
                <a:gd name="T6" fmla="*/ 137 w 2063"/>
                <a:gd name="T7" fmla="*/ 86 h 251"/>
                <a:gd name="T8" fmla="*/ 168 w 2063"/>
                <a:gd name="T9" fmla="*/ 94 h 251"/>
                <a:gd name="T10" fmla="*/ 210 w 2063"/>
                <a:gd name="T11" fmla="*/ 75 h 251"/>
                <a:gd name="T12" fmla="*/ 244 w 2063"/>
                <a:gd name="T13" fmla="*/ 71 h 251"/>
                <a:gd name="T14" fmla="*/ 298 w 2063"/>
                <a:gd name="T15" fmla="*/ 67 h 251"/>
                <a:gd name="T16" fmla="*/ 332 w 2063"/>
                <a:gd name="T17" fmla="*/ 63 h 251"/>
                <a:gd name="T18" fmla="*/ 343 w 2063"/>
                <a:gd name="T19" fmla="*/ 59 h 251"/>
                <a:gd name="T20" fmla="*/ 397 w 2063"/>
                <a:gd name="T21" fmla="*/ 67 h 251"/>
                <a:gd name="T22" fmla="*/ 458 w 2063"/>
                <a:gd name="T23" fmla="*/ 51 h 251"/>
                <a:gd name="T24" fmla="*/ 481 w 2063"/>
                <a:gd name="T25" fmla="*/ 36 h 251"/>
                <a:gd name="T26" fmla="*/ 530 w 2063"/>
                <a:gd name="T27" fmla="*/ 39 h 251"/>
                <a:gd name="T28" fmla="*/ 557 w 2063"/>
                <a:gd name="T29" fmla="*/ 36 h 251"/>
                <a:gd name="T30" fmla="*/ 565 w 2063"/>
                <a:gd name="T31" fmla="*/ 47 h 251"/>
                <a:gd name="T32" fmla="*/ 595 w 2063"/>
                <a:gd name="T33" fmla="*/ 55 h 251"/>
                <a:gd name="T34" fmla="*/ 614 w 2063"/>
                <a:gd name="T35" fmla="*/ 51 h 251"/>
                <a:gd name="T36" fmla="*/ 637 w 2063"/>
                <a:gd name="T37" fmla="*/ 36 h 251"/>
                <a:gd name="T38" fmla="*/ 668 w 2063"/>
                <a:gd name="T39" fmla="*/ 39 h 251"/>
                <a:gd name="T40" fmla="*/ 679 w 2063"/>
                <a:gd name="T41" fmla="*/ 43 h 251"/>
                <a:gd name="T42" fmla="*/ 702 w 2063"/>
                <a:gd name="T43" fmla="*/ 32 h 251"/>
                <a:gd name="T44" fmla="*/ 729 w 2063"/>
                <a:gd name="T45" fmla="*/ 24 h 251"/>
                <a:gd name="T46" fmla="*/ 786 w 2063"/>
                <a:gd name="T47" fmla="*/ 0 h 251"/>
                <a:gd name="T48" fmla="*/ 782 w 2063"/>
                <a:gd name="T49" fmla="*/ 0 h 2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63"/>
                <a:gd name="T76" fmla="*/ 0 h 251"/>
                <a:gd name="T77" fmla="*/ 2063 w 2063"/>
                <a:gd name="T78" fmla="*/ 251 h 2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63" h="251">
                  <a:moveTo>
                    <a:pt x="0" y="251"/>
                  </a:moveTo>
                  <a:cubicBezTo>
                    <a:pt x="26" y="247"/>
                    <a:pt x="72" y="245"/>
                    <a:pt x="100" y="231"/>
                  </a:cubicBezTo>
                  <a:cubicBezTo>
                    <a:pt x="140" y="211"/>
                    <a:pt x="177" y="185"/>
                    <a:pt x="220" y="171"/>
                  </a:cubicBezTo>
                  <a:cubicBezTo>
                    <a:pt x="262" y="199"/>
                    <a:pt x="312" y="208"/>
                    <a:pt x="360" y="221"/>
                  </a:cubicBezTo>
                  <a:cubicBezTo>
                    <a:pt x="387" y="228"/>
                    <a:pt x="440" y="241"/>
                    <a:pt x="440" y="241"/>
                  </a:cubicBezTo>
                  <a:cubicBezTo>
                    <a:pt x="514" y="226"/>
                    <a:pt x="476" y="240"/>
                    <a:pt x="550" y="191"/>
                  </a:cubicBezTo>
                  <a:cubicBezTo>
                    <a:pt x="575" y="174"/>
                    <a:pt x="610" y="184"/>
                    <a:pt x="640" y="181"/>
                  </a:cubicBezTo>
                  <a:cubicBezTo>
                    <a:pt x="725" y="153"/>
                    <a:pt x="679" y="158"/>
                    <a:pt x="780" y="171"/>
                  </a:cubicBezTo>
                  <a:cubicBezTo>
                    <a:pt x="810" y="168"/>
                    <a:pt x="840" y="166"/>
                    <a:pt x="870" y="161"/>
                  </a:cubicBezTo>
                  <a:cubicBezTo>
                    <a:pt x="880" y="159"/>
                    <a:pt x="889" y="151"/>
                    <a:pt x="900" y="151"/>
                  </a:cubicBezTo>
                  <a:cubicBezTo>
                    <a:pt x="948" y="151"/>
                    <a:pt x="994" y="162"/>
                    <a:pt x="1040" y="171"/>
                  </a:cubicBezTo>
                  <a:cubicBezTo>
                    <a:pt x="1088" y="164"/>
                    <a:pt x="1158" y="159"/>
                    <a:pt x="1200" y="131"/>
                  </a:cubicBezTo>
                  <a:cubicBezTo>
                    <a:pt x="1220" y="118"/>
                    <a:pt x="1260" y="91"/>
                    <a:pt x="1260" y="91"/>
                  </a:cubicBezTo>
                  <a:cubicBezTo>
                    <a:pt x="1317" y="105"/>
                    <a:pt x="1328" y="111"/>
                    <a:pt x="1390" y="101"/>
                  </a:cubicBezTo>
                  <a:cubicBezTo>
                    <a:pt x="1417" y="83"/>
                    <a:pt x="1424" y="67"/>
                    <a:pt x="1460" y="91"/>
                  </a:cubicBezTo>
                  <a:cubicBezTo>
                    <a:pt x="1470" y="98"/>
                    <a:pt x="1469" y="116"/>
                    <a:pt x="1480" y="121"/>
                  </a:cubicBezTo>
                  <a:cubicBezTo>
                    <a:pt x="1505" y="133"/>
                    <a:pt x="1560" y="141"/>
                    <a:pt x="1560" y="141"/>
                  </a:cubicBezTo>
                  <a:cubicBezTo>
                    <a:pt x="1577" y="138"/>
                    <a:pt x="1595" y="138"/>
                    <a:pt x="1610" y="131"/>
                  </a:cubicBezTo>
                  <a:cubicBezTo>
                    <a:pt x="1632" y="121"/>
                    <a:pt x="1670" y="91"/>
                    <a:pt x="1670" y="91"/>
                  </a:cubicBezTo>
                  <a:cubicBezTo>
                    <a:pt x="1697" y="94"/>
                    <a:pt x="1724" y="96"/>
                    <a:pt x="1750" y="101"/>
                  </a:cubicBezTo>
                  <a:cubicBezTo>
                    <a:pt x="1760" y="103"/>
                    <a:pt x="1769" y="111"/>
                    <a:pt x="1780" y="111"/>
                  </a:cubicBezTo>
                  <a:cubicBezTo>
                    <a:pt x="1805" y="111"/>
                    <a:pt x="1820" y="91"/>
                    <a:pt x="1840" y="81"/>
                  </a:cubicBezTo>
                  <a:cubicBezTo>
                    <a:pt x="1857" y="73"/>
                    <a:pt x="1894" y="66"/>
                    <a:pt x="1910" y="61"/>
                  </a:cubicBezTo>
                  <a:cubicBezTo>
                    <a:pt x="1964" y="45"/>
                    <a:pt x="2011" y="26"/>
                    <a:pt x="2060" y="1"/>
                  </a:cubicBezTo>
                  <a:cubicBezTo>
                    <a:pt x="2063" y="0"/>
                    <a:pt x="2053" y="1"/>
                    <a:pt x="2050" y="1"/>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29" name="Freeform 10"/>
            <p:cNvSpPr>
              <a:spLocks/>
            </p:cNvSpPr>
            <p:nvPr/>
          </p:nvSpPr>
          <p:spPr bwMode="auto">
            <a:xfrm>
              <a:off x="1789" y="1115"/>
              <a:ext cx="682" cy="489"/>
            </a:xfrm>
            <a:custGeom>
              <a:avLst/>
              <a:gdLst>
                <a:gd name="T0" fmla="*/ 0 w 1875"/>
                <a:gd name="T1" fmla="*/ 489 h 1250"/>
                <a:gd name="T2" fmla="*/ 173 w 1875"/>
                <a:gd name="T3" fmla="*/ 447 h 1250"/>
                <a:gd name="T4" fmla="*/ 282 w 1875"/>
                <a:gd name="T5" fmla="*/ 410 h 1250"/>
                <a:gd name="T6" fmla="*/ 311 w 1875"/>
                <a:gd name="T7" fmla="*/ 399 h 1250"/>
                <a:gd name="T8" fmla="*/ 326 w 1875"/>
                <a:gd name="T9" fmla="*/ 394 h 1250"/>
                <a:gd name="T10" fmla="*/ 341 w 1875"/>
                <a:gd name="T11" fmla="*/ 383 h 1250"/>
                <a:gd name="T12" fmla="*/ 371 w 1875"/>
                <a:gd name="T13" fmla="*/ 372 h 1250"/>
                <a:gd name="T14" fmla="*/ 380 w 1875"/>
                <a:gd name="T15" fmla="*/ 361 h 1250"/>
                <a:gd name="T16" fmla="*/ 410 w 1875"/>
                <a:gd name="T17" fmla="*/ 340 h 1250"/>
                <a:gd name="T18" fmla="*/ 435 w 1875"/>
                <a:gd name="T19" fmla="*/ 314 h 1250"/>
                <a:gd name="T20" fmla="*/ 460 w 1875"/>
                <a:gd name="T21" fmla="*/ 287 h 1250"/>
                <a:gd name="T22" fmla="*/ 489 w 1875"/>
                <a:gd name="T23" fmla="*/ 239 h 1250"/>
                <a:gd name="T24" fmla="*/ 494 w 1875"/>
                <a:gd name="T25" fmla="*/ 223 h 1250"/>
                <a:gd name="T26" fmla="*/ 524 w 1875"/>
                <a:gd name="T27" fmla="*/ 181 h 1250"/>
                <a:gd name="T28" fmla="*/ 549 w 1875"/>
                <a:gd name="T29" fmla="*/ 133 h 1250"/>
                <a:gd name="T30" fmla="*/ 593 w 1875"/>
                <a:gd name="T31" fmla="*/ 22 h 1250"/>
                <a:gd name="T32" fmla="*/ 662 w 1875"/>
                <a:gd name="T33" fmla="*/ 5 h 1250"/>
                <a:gd name="T34" fmla="*/ 682 w 1875"/>
                <a:gd name="T35" fmla="*/ 0 h 12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5"/>
                <a:gd name="T55" fmla="*/ 0 h 1250"/>
                <a:gd name="T56" fmla="*/ 1875 w 1875"/>
                <a:gd name="T57" fmla="*/ 1250 h 12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5" h="1250">
                  <a:moveTo>
                    <a:pt x="0" y="1250"/>
                  </a:moveTo>
                  <a:cubicBezTo>
                    <a:pt x="167" y="1210"/>
                    <a:pt x="300" y="1161"/>
                    <a:pt x="476" y="1142"/>
                  </a:cubicBezTo>
                  <a:cubicBezTo>
                    <a:pt x="574" y="1108"/>
                    <a:pt x="676" y="1081"/>
                    <a:pt x="775" y="1047"/>
                  </a:cubicBezTo>
                  <a:cubicBezTo>
                    <a:pt x="802" y="1038"/>
                    <a:pt x="829" y="1028"/>
                    <a:pt x="856" y="1019"/>
                  </a:cubicBezTo>
                  <a:cubicBezTo>
                    <a:pt x="870" y="1014"/>
                    <a:pt x="897" y="1006"/>
                    <a:pt x="897" y="1006"/>
                  </a:cubicBezTo>
                  <a:cubicBezTo>
                    <a:pt x="911" y="997"/>
                    <a:pt x="923" y="986"/>
                    <a:pt x="938" y="979"/>
                  </a:cubicBezTo>
                  <a:cubicBezTo>
                    <a:pt x="964" y="967"/>
                    <a:pt x="1019" y="952"/>
                    <a:pt x="1019" y="952"/>
                  </a:cubicBezTo>
                  <a:cubicBezTo>
                    <a:pt x="1028" y="943"/>
                    <a:pt x="1036" y="932"/>
                    <a:pt x="1046" y="924"/>
                  </a:cubicBezTo>
                  <a:cubicBezTo>
                    <a:pt x="1072" y="904"/>
                    <a:pt x="1128" y="870"/>
                    <a:pt x="1128" y="870"/>
                  </a:cubicBezTo>
                  <a:cubicBezTo>
                    <a:pt x="1200" y="761"/>
                    <a:pt x="1105" y="893"/>
                    <a:pt x="1196" y="802"/>
                  </a:cubicBezTo>
                  <a:cubicBezTo>
                    <a:pt x="1287" y="711"/>
                    <a:pt x="1155" y="806"/>
                    <a:pt x="1264" y="734"/>
                  </a:cubicBezTo>
                  <a:cubicBezTo>
                    <a:pt x="1327" y="639"/>
                    <a:pt x="1300" y="680"/>
                    <a:pt x="1345" y="612"/>
                  </a:cubicBezTo>
                  <a:cubicBezTo>
                    <a:pt x="1353" y="600"/>
                    <a:pt x="1352" y="584"/>
                    <a:pt x="1359" y="571"/>
                  </a:cubicBezTo>
                  <a:cubicBezTo>
                    <a:pt x="1396" y="504"/>
                    <a:pt x="1400" y="504"/>
                    <a:pt x="1440" y="462"/>
                  </a:cubicBezTo>
                  <a:cubicBezTo>
                    <a:pt x="1455" y="418"/>
                    <a:pt x="1493" y="384"/>
                    <a:pt x="1508" y="340"/>
                  </a:cubicBezTo>
                  <a:cubicBezTo>
                    <a:pt x="1545" y="229"/>
                    <a:pt x="1565" y="152"/>
                    <a:pt x="1630" y="55"/>
                  </a:cubicBezTo>
                  <a:cubicBezTo>
                    <a:pt x="1647" y="29"/>
                    <a:pt x="1810" y="15"/>
                    <a:pt x="1821" y="14"/>
                  </a:cubicBezTo>
                  <a:cubicBezTo>
                    <a:pt x="1865" y="0"/>
                    <a:pt x="1847" y="1"/>
                    <a:pt x="1875" y="1"/>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30" name="Freeform 11"/>
            <p:cNvSpPr>
              <a:spLocks/>
            </p:cNvSpPr>
            <p:nvPr/>
          </p:nvSpPr>
          <p:spPr bwMode="auto">
            <a:xfrm>
              <a:off x="2465" y="1086"/>
              <a:ext cx="1026" cy="66"/>
            </a:xfrm>
            <a:custGeom>
              <a:avLst/>
              <a:gdLst>
                <a:gd name="T0" fmla="*/ 0 w 2820"/>
                <a:gd name="T1" fmla="*/ 31 h 168"/>
                <a:gd name="T2" fmla="*/ 29 w 2820"/>
                <a:gd name="T3" fmla="*/ 27 h 168"/>
                <a:gd name="T4" fmla="*/ 51 w 2820"/>
                <a:gd name="T5" fmla="*/ 19 h 168"/>
                <a:gd name="T6" fmla="*/ 84 w 2820"/>
                <a:gd name="T7" fmla="*/ 35 h 168"/>
                <a:gd name="T8" fmla="*/ 91 w 2820"/>
                <a:gd name="T9" fmla="*/ 46 h 168"/>
                <a:gd name="T10" fmla="*/ 124 w 2820"/>
                <a:gd name="T11" fmla="*/ 35 h 168"/>
                <a:gd name="T12" fmla="*/ 142 w 2820"/>
                <a:gd name="T13" fmla="*/ 31 h 168"/>
                <a:gd name="T14" fmla="*/ 189 w 2820"/>
                <a:gd name="T15" fmla="*/ 35 h 168"/>
                <a:gd name="T16" fmla="*/ 211 w 2820"/>
                <a:gd name="T17" fmla="*/ 42 h 168"/>
                <a:gd name="T18" fmla="*/ 291 w 2820"/>
                <a:gd name="T19" fmla="*/ 38 h 168"/>
                <a:gd name="T20" fmla="*/ 320 w 2820"/>
                <a:gd name="T21" fmla="*/ 66 h 168"/>
                <a:gd name="T22" fmla="*/ 393 w 2820"/>
                <a:gd name="T23" fmla="*/ 42 h 168"/>
                <a:gd name="T24" fmla="*/ 426 w 2820"/>
                <a:gd name="T25" fmla="*/ 27 h 168"/>
                <a:gd name="T26" fmla="*/ 437 w 2820"/>
                <a:gd name="T27" fmla="*/ 23 h 168"/>
                <a:gd name="T28" fmla="*/ 502 w 2820"/>
                <a:gd name="T29" fmla="*/ 35 h 168"/>
                <a:gd name="T30" fmla="*/ 560 w 2820"/>
                <a:gd name="T31" fmla="*/ 19 h 168"/>
                <a:gd name="T32" fmla="*/ 571 w 2820"/>
                <a:gd name="T33" fmla="*/ 23 h 168"/>
                <a:gd name="T34" fmla="*/ 593 w 2820"/>
                <a:gd name="T35" fmla="*/ 38 h 168"/>
                <a:gd name="T36" fmla="*/ 615 w 2820"/>
                <a:gd name="T37" fmla="*/ 23 h 168"/>
                <a:gd name="T38" fmla="*/ 640 w 2820"/>
                <a:gd name="T39" fmla="*/ 15 h 168"/>
                <a:gd name="T40" fmla="*/ 684 w 2820"/>
                <a:gd name="T41" fmla="*/ 27 h 168"/>
                <a:gd name="T42" fmla="*/ 695 w 2820"/>
                <a:gd name="T43" fmla="*/ 31 h 168"/>
                <a:gd name="T44" fmla="*/ 717 w 2820"/>
                <a:gd name="T45" fmla="*/ 19 h 168"/>
                <a:gd name="T46" fmla="*/ 749 w 2820"/>
                <a:gd name="T47" fmla="*/ 3 h 168"/>
                <a:gd name="T48" fmla="*/ 822 w 2820"/>
                <a:gd name="T49" fmla="*/ 27 h 168"/>
                <a:gd name="T50" fmla="*/ 873 w 2820"/>
                <a:gd name="T51" fmla="*/ 11 h 168"/>
                <a:gd name="T52" fmla="*/ 884 w 2820"/>
                <a:gd name="T53" fmla="*/ 15 h 168"/>
                <a:gd name="T54" fmla="*/ 895 w 2820"/>
                <a:gd name="T55" fmla="*/ 23 h 168"/>
                <a:gd name="T56" fmla="*/ 939 w 2820"/>
                <a:gd name="T57" fmla="*/ 7 h 168"/>
                <a:gd name="T58" fmla="*/ 982 w 2820"/>
                <a:gd name="T59" fmla="*/ 11 h 168"/>
                <a:gd name="T60" fmla="*/ 993 w 2820"/>
                <a:gd name="T61" fmla="*/ 15 h 168"/>
                <a:gd name="T62" fmla="*/ 1026 w 2820"/>
                <a:gd name="T63" fmla="*/ 11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20"/>
                <a:gd name="T97" fmla="*/ 0 h 168"/>
                <a:gd name="T98" fmla="*/ 2820 w 2820"/>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20" h="168">
                  <a:moveTo>
                    <a:pt x="0" y="78"/>
                  </a:moveTo>
                  <a:cubicBezTo>
                    <a:pt x="27" y="75"/>
                    <a:pt x="54" y="74"/>
                    <a:pt x="80" y="68"/>
                  </a:cubicBezTo>
                  <a:cubicBezTo>
                    <a:pt x="101" y="64"/>
                    <a:pt x="140" y="48"/>
                    <a:pt x="140" y="48"/>
                  </a:cubicBezTo>
                  <a:cubicBezTo>
                    <a:pt x="173" y="59"/>
                    <a:pt x="197" y="77"/>
                    <a:pt x="230" y="88"/>
                  </a:cubicBezTo>
                  <a:cubicBezTo>
                    <a:pt x="237" y="98"/>
                    <a:pt x="238" y="115"/>
                    <a:pt x="250" y="118"/>
                  </a:cubicBezTo>
                  <a:cubicBezTo>
                    <a:pt x="311" y="133"/>
                    <a:pt x="300" y="103"/>
                    <a:pt x="340" y="88"/>
                  </a:cubicBezTo>
                  <a:cubicBezTo>
                    <a:pt x="356" y="82"/>
                    <a:pt x="373" y="81"/>
                    <a:pt x="390" y="78"/>
                  </a:cubicBezTo>
                  <a:cubicBezTo>
                    <a:pt x="433" y="81"/>
                    <a:pt x="477" y="81"/>
                    <a:pt x="520" y="88"/>
                  </a:cubicBezTo>
                  <a:cubicBezTo>
                    <a:pt x="541" y="91"/>
                    <a:pt x="580" y="108"/>
                    <a:pt x="580" y="108"/>
                  </a:cubicBezTo>
                  <a:cubicBezTo>
                    <a:pt x="676" y="98"/>
                    <a:pt x="706" y="88"/>
                    <a:pt x="800" y="98"/>
                  </a:cubicBezTo>
                  <a:cubicBezTo>
                    <a:pt x="840" y="111"/>
                    <a:pt x="850" y="138"/>
                    <a:pt x="880" y="168"/>
                  </a:cubicBezTo>
                  <a:cubicBezTo>
                    <a:pt x="952" y="154"/>
                    <a:pt x="1007" y="120"/>
                    <a:pt x="1080" y="108"/>
                  </a:cubicBezTo>
                  <a:cubicBezTo>
                    <a:pt x="1128" y="76"/>
                    <a:pt x="1099" y="92"/>
                    <a:pt x="1170" y="68"/>
                  </a:cubicBezTo>
                  <a:cubicBezTo>
                    <a:pt x="1180" y="65"/>
                    <a:pt x="1200" y="58"/>
                    <a:pt x="1200" y="58"/>
                  </a:cubicBezTo>
                  <a:cubicBezTo>
                    <a:pt x="1263" y="65"/>
                    <a:pt x="1318" y="76"/>
                    <a:pt x="1380" y="88"/>
                  </a:cubicBezTo>
                  <a:cubicBezTo>
                    <a:pt x="1456" y="80"/>
                    <a:pt x="1484" y="86"/>
                    <a:pt x="1540" y="48"/>
                  </a:cubicBezTo>
                  <a:cubicBezTo>
                    <a:pt x="1550" y="51"/>
                    <a:pt x="1561" y="53"/>
                    <a:pt x="1570" y="58"/>
                  </a:cubicBezTo>
                  <a:cubicBezTo>
                    <a:pt x="1591" y="70"/>
                    <a:pt x="1630" y="98"/>
                    <a:pt x="1630" y="98"/>
                  </a:cubicBezTo>
                  <a:cubicBezTo>
                    <a:pt x="1724" y="67"/>
                    <a:pt x="1585" y="118"/>
                    <a:pt x="1690" y="58"/>
                  </a:cubicBezTo>
                  <a:cubicBezTo>
                    <a:pt x="1711" y="46"/>
                    <a:pt x="1737" y="46"/>
                    <a:pt x="1760" y="38"/>
                  </a:cubicBezTo>
                  <a:cubicBezTo>
                    <a:pt x="1841" y="51"/>
                    <a:pt x="1801" y="42"/>
                    <a:pt x="1880" y="68"/>
                  </a:cubicBezTo>
                  <a:cubicBezTo>
                    <a:pt x="1890" y="71"/>
                    <a:pt x="1910" y="78"/>
                    <a:pt x="1910" y="78"/>
                  </a:cubicBezTo>
                  <a:cubicBezTo>
                    <a:pt x="2019" y="42"/>
                    <a:pt x="1854" y="100"/>
                    <a:pt x="1970" y="48"/>
                  </a:cubicBezTo>
                  <a:cubicBezTo>
                    <a:pt x="2077" y="0"/>
                    <a:pt x="1992" y="53"/>
                    <a:pt x="2060" y="8"/>
                  </a:cubicBezTo>
                  <a:cubicBezTo>
                    <a:pt x="2126" y="30"/>
                    <a:pt x="2194" y="46"/>
                    <a:pt x="2260" y="68"/>
                  </a:cubicBezTo>
                  <a:cubicBezTo>
                    <a:pt x="2307" y="52"/>
                    <a:pt x="2354" y="43"/>
                    <a:pt x="2400" y="28"/>
                  </a:cubicBezTo>
                  <a:cubicBezTo>
                    <a:pt x="2410" y="31"/>
                    <a:pt x="2421" y="33"/>
                    <a:pt x="2430" y="38"/>
                  </a:cubicBezTo>
                  <a:cubicBezTo>
                    <a:pt x="2441" y="43"/>
                    <a:pt x="2448" y="57"/>
                    <a:pt x="2460" y="58"/>
                  </a:cubicBezTo>
                  <a:cubicBezTo>
                    <a:pt x="2503" y="63"/>
                    <a:pt x="2546" y="40"/>
                    <a:pt x="2580" y="18"/>
                  </a:cubicBezTo>
                  <a:cubicBezTo>
                    <a:pt x="2620" y="21"/>
                    <a:pt x="2660" y="23"/>
                    <a:pt x="2700" y="28"/>
                  </a:cubicBezTo>
                  <a:cubicBezTo>
                    <a:pt x="2710" y="29"/>
                    <a:pt x="2719" y="38"/>
                    <a:pt x="2730" y="38"/>
                  </a:cubicBezTo>
                  <a:cubicBezTo>
                    <a:pt x="2731" y="38"/>
                    <a:pt x="2812" y="28"/>
                    <a:pt x="2820" y="28"/>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31" name="Freeform 12"/>
            <p:cNvSpPr>
              <a:spLocks/>
            </p:cNvSpPr>
            <p:nvPr/>
          </p:nvSpPr>
          <p:spPr bwMode="auto">
            <a:xfrm>
              <a:off x="1324" y="1606"/>
              <a:ext cx="460" cy="774"/>
            </a:xfrm>
            <a:custGeom>
              <a:avLst/>
              <a:gdLst>
                <a:gd name="T0" fmla="*/ 0 w 5189"/>
                <a:gd name="T1" fmla="*/ 774 h 3749"/>
                <a:gd name="T2" fmla="*/ 235 w 5189"/>
                <a:gd name="T3" fmla="*/ 191 h 3749"/>
                <a:gd name="T4" fmla="*/ 460 w 5189"/>
                <a:gd name="T5" fmla="*/ 0 h 3749"/>
                <a:gd name="T6" fmla="*/ 0 60000 65536"/>
                <a:gd name="T7" fmla="*/ 0 60000 65536"/>
                <a:gd name="T8" fmla="*/ 0 60000 65536"/>
                <a:gd name="T9" fmla="*/ 0 w 5189"/>
                <a:gd name="T10" fmla="*/ 0 h 3749"/>
                <a:gd name="T11" fmla="*/ 5189 w 5189"/>
                <a:gd name="T12" fmla="*/ 3749 h 3749"/>
              </a:gdLst>
              <a:ahLst/>
              <a:cxnLst>
                <a:cxn ang="T6">
                  <a:pos x="T0" y="T1"/>
                </a:cxn>
                <a:cxn ang="T7">
                  <a:pos x="T2" y="T3"/>
                </a:cxn>
                <a:cxn ang="T8">
                  <a:pos x="T4" y="T5"/>
                </a:cxn>
              </a:cxnLst>
              <a:rect l="T9" t="T10" r="T11" b="T12"/>
              <a:pathLst>
                <a:path w="5189" h="3749">
                  <a:moveTo>
                    <a:pt x="0" y="3749"/>
                  </a:moveTo>
                  <a:cubicBezTo>
                    <a:pt x="894" y="2649"/>
                    <a:pt x="1788" y="1549"/>
                    <a:pt x="2653" y="924"/>
                  </a:cubicBezTo>
                  <a:cubicBezTo>
                    <a:pt x="3518" y="299"/>
                    <a:pt x="4353" y="149"/>
                    <a:pt x="5189"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32" name="Text Box 13"/>
            <p:cNvSpPr txBox="1">
              <a:spLocks noChangeArrowheads="1"/>
            </p:cNvSpPr>
            <p:nvPr/>
          </p:nvSpPr>
          <p:spPr bwMode="auto">
            <a:xfrm>
              <a:off x="2880" y="1206"/>
              <a:ext cx="7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fontAlgn="base">
                <a:spcAft>
                  <a:spcPct val="0"/>
                </a:spcAft>
              </a:pPr>
              <a:r>
                <a:rPr lang="en-US" altLang="en-US" sz="1000">
                  <a:solidFill>
                    <a:srgbClr val="000000"/>
                  </a:solidFill>
                  <a:cs typeface="Arial" panose="020B0604020202020204" pitchFamily="34" charset="0"/>
                </a:rPr>
                <a:t>limestone aquifer</a:t>
              </a:r>
            </a:p>
          </p:txBody>
        </p:sp>
        <p:sp>
          <p:nvSpPr>
            <p:cNvPr id="8233" name="Text Box 14"/>
            <p:cNvSpPr txBox="1">
              <a:spLocks noChangeArrowheads="1"/>
            </p:cNvSpPr>
            <p:nvPr/>
          </p:nvSpPr>
          <p:spPr bwMode="auto">
            <a:xfrm>
              <a:off x="2375" y="1392"/>
              <a:ext cx="50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fontAlgn="base">
                <a:spcAft>
                  <a:spcPct val="0"/>
                </a:spcAft>
              </a:pPr>
              <a:r>
                <a:rPr lang="en-US" altLang="en-US" sz="1000">
                  <a:solidFill>
                    <a:srgbClr val="000000"/>
                  </a:solidFill>
                  <a:cs typeface="Arial" panose="020B0604020202020204" pitchFamily="34" charset="0"/>
                </a:rPr>
                <a:t>water table</a:t>
              </a:r>
            </a:p>
          </p:txBody>
        </p:sp>
        <p:sp>
          <p:nvSpPr>
            <p:cNvPr id="8234" name="AutoShape 15"/>
            <p:cNvSpPr>
              <a:spLocks noChangeArrowheads="1"/>
            </p:cNvSpPr>
            <p:nvPr/>
          </p:nvSpPr>
          <p:spPr bwMode="auto">
            <a:xfrm flipV="1">
              <a:off x="1133" y="1552"/>
              <a:ext cx="83" cy="56"/>
            </a:xfrm>
            <a:prstGeom prst="triangle">
              <a:avLst>
                <a:gd name="adj" fmla="val 50000"/>
              </a:avLst>
            </a:prstGeom>
            <a:solidFill>
              <a:srgbClr val="FFFFFF"/>
            </a:solidFill>
            <a:ln w="9525">
              <a:solidFill>
                <a:srgbClr val="000000"/>
              </a:solidFill>
              <a:miter lim="800000"/>
              <a:headEnd/>
              <a:tailEnd/>
            </a:ln>
          </p:spPr>
          <p:txBody>
            <a:bodyPr rot="10800000"/>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fontAlgn="base" hangingPunct="1">
                <a:spcAft>
                  <a:spcPct val="0"/>
                </a:spcAft>
              </a:pPr>
              <a:endParaRPr lang="en-US" altLang="en-US">
                <a:solidFill>
                  <a:srgbClr val="000000"/>
                </a:solidFill>
                <a:cs typeface="Arial" panose="020B0604020202020204" pitchFamily="34" charset="0"/>
              </a:endParaRPr>
            </a:p>
          </p:txBody>
        </p:sp>
        <p:sp>
          <p:nvSpPr>
            <p:cNvPr id="8235" name="Text Box 16"/>
            <p:cNvSpPr txBox="1">
              <a:spLocks noChangeArrowheads="1"/>
            </p:cNvSpPr>
            <p:nvPr/>
          </p:nvSpPr>
          <p:spPr bwMode="auto">
            <a:xfrm>
              <a:off x="1101" y="1325"/>
              <a:ext cx="60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fontAlgn="base">
                <a:spcAft>
                  <a:spcPct val="0"/>
                </a:spcAft>
              </a:pPr>
              <a:r>
                <a:rPr lang="en-US" altLang="en-US" sz="1000">
                  <a:solidFill>
                    <a:srgbClr val="000000"/>
                  </a:solidFill>
                  <a:cs typeface="Arial" panose="020B0604020202020204" pitchFamily="34" charset="0"/>
                </a:rPr>
                <a:t>sea level</a:t>
              </a:r>
            </a:p>
          </p:txBody>
        </p:sp>
        <p:sp>
          <p:nvSpPr>
            <p:cNvPr id="8236" name="Freeform 17"/>
            <p:cNvSpPr>
              <a:spLocks/>
            </p:cNvSpPr>
            <p:nvPr/>
          </p:nvSpPr>
          <p:spPr bwMode="auto">
            <a:xfrm>
              <a:off x="1149" y="810"/>
              <a:ext cx="3116" cy="1759"/>
            </a:xfrm>
            <a:custGeom>
              <a:avLst/>
              <a:gdLst>
                <a:gd name="T0" fmla="*/ 3116 w 6647"/>
                <a:gd name="T1" fmla="*/ 0 h 3868"/>
                <a:gd name="T2" fmla="*/ 3061 w 6647"/>
                <a:gd name="T3" fmla="*/ 53 h 3868"/>
                <a:gd name="T4" fmla="*/ 3038 w 6647"/>
                <a:gd name="T5" fmla="*/ 106 h 3868"/>
                <a:gd name="T6" fmla="*/ 2928 w 6647"/>
                <a:gd name="T7" fmla="*/ 510 h 3868"/>
                <a:gd name="T8" fmla="*/ 2833 w 6647"/>
                <a:gd name="T9" fmla="*/ 914 h 3868"/>
                <a:gd name="T10" fmla="*/ 2778 w 6647"/>
                <a:gd name="T11" fmla="*/ 1051 h 3868"/>
                <a:gd name="T12" fmla="*/ 2677 w 6647"/>
                <a:gd name="T13" fmla="*/ 1135 h 3868"/>
                <a:gd name="T14" fmla="*/ 2590 w 6647"/>
                <a:gd name="T15" fmla="*/ 1203 h 3868"/>
                <a:gd name="T16" fmla="*/ 1789 w 6647"/>
                <a:gd name="T17" fmla="*/ 1325 h 3868"/>
                <a:gd name="T18" fmla="*/ 384 w 6647"/>
                <a:gd name="T19" fmla="*/ 1493 h 3868"/>
                <a:gd name="T20" fmla="*/ 220 w 6647"/>
                <a:gd name="T21" fmla="*/ 1523 h 3868"/>
                <a:gd name="T22" fmla="*/ 157 w 6647"/>
                <a:gd name="T23" fmla="*/ 1561 h 3868"/>
                <a:gd name="T24" fmla="*/ 63 w 6647"/>
                <a:gd name="T25" fmla="*/ 1645 h 3868"/>
                <a:gd name="T26" fmla="*/ 0 w 6647"/>
                <a:gd name="T27" fmla="*/ 1759 h 3868"/>
                <a:gd name="T28" fmla="*/ 3116 w 6647"/>
                <a:gd name="T29" fmla="*/ 1759 h 3868"/>
                <a:gd name="T30" fmla="*/ 3116 w 6647"/>
                <a:gd name="T31" fmla="*/ 0 h 38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47"/>
                <a:gd name="T49" fmla="*/ 0 h 3868"/>
                <a:gd name="T50" fmla="*/ 6647 w 6647"/>
                <a:gd name="T51" fmla="*/ 3868 h 38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47" h="3868">
                  <a:moveTo>
                    <a:pt x="6647" y="0"/>
                  </a:moveTo>
                  <a:lnTo>
                    <a:pt x="6530" y="117"/>
                  </a:lnTo>
                  <a:lnTo>
                    <a:pt x="6480" y="234"/>
                  </a:lnTo>
                  <a:lnTo>
                    <a:pt x="6245" y="1122"/>
                  </a:lnTo>
                  <a:lnTo>
                    <a:pt x="6044" y="2009"/>
                  </a:lnTo>
                  <a:lnTo>
                    <a:pt x="5927" y="2311"/>
                  </a:lnTo>
                  <a:lnTo>
                    <a:pt x="5710" y="2495"/>
                  </a:lnTo>
                  <a:lnTo>
                    <a:pt x="5525" y="2646"/>
                  </a:lnTo>
                  <a:lnTo>
                    <a:pt x="3817" y="2913"/>
                  </a:lnTo>
                  <a:lnTo>
                    <a:pt x="820" y="3282"/>
                  </a:lnTo>
                  <a:lnTo>
                    <a:pt x="469" y="3349"/>
                  </a:lnTo>
                  <a:lnTo>
                    <a:pt x="335" y="3433"/>
                  </a:lnTo>
                  <a:lnTo>
                    <a:pt x="134" y="3617"/>
                  </a:lnTo>
                  <a:lnTo>
                    <a:pt x="0" y="3868"/>
                  </a:lnTo>
                  <a:lnTo>
                    <a:pt x="6647" y="3868"/>
                  </a:lnTo>
                  <a:lnTo>
                    <a:pt x="6647" y="0"/>
                  </a:lnTo>
                  <a:close/>
                </a:path>
              </a:pathLst>
            </a:custGeom>
            <a:solidFill>
              <a:srgbClr val="C0C0C0"/>
            </a:solidFill>
            <a:ln w="9525">
              <a:solidFill>
                <a:srgbClr val="000000"/>
              </a:solidFill>
              <a:round/>
              <a:headEnd/>
              <a:tailEnd/>
            </a:ln>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37" name="Text Box 18"/>
            <p:cNvSpPr txBox="1">
              <a:spLocks noChangeArrowheads="1"/>
            </p:cNvSpPr>
            <p:nvPr/>
          </p:nvSpPr>
          <p:spPr bwMode="auto">
            <a:xfrm>
              <a:off x="2431" y="2294"/>
              <a:ext cx="91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fontAlgn="base">
                <a:spcAft>
                  <a:spcPct val="0"/>
                </a:spcAft>
              </a:pPr>
              <a:r>
                <a:rPr lang="en-US" altLang="en-US" sz="1000" dirty="0">
                  <a:solidFill>
                    <a:srgbClr val="000000"/>
                  </a:solidFill>
                  <a:cs typeface="Arial" panose="020B0604020202020204" pitchFamily="34" charset="0"/>
                </a:rPr>
                <a:t>volcanic basement</a:t>
              </a:r>
            </a:p>
          </p:txBody>
        </p:sp>
      </p:grpSp>
      <p:grpSp>
        <p:nvGrpSpPr>
          <p:cNvPr id="3" name="Group 20"/>
          <p:cNvGrpSpPr>
            <a:grpSpLocks/>
          </p:cNvGrpSpPr>
          <p:nvPr/>
        </p:nvGrpSpPr>
        <p:grpSpPr bwMode="auto">
          <a:xfrm>
            <a:off x="1814513" y="3246438"/>
            <a:ext cx="6029325" cy="3535363"/>
            <a:chOff x="1143" y="1961"/>
            <a:chExt cx="3798" cy="2227"/>
          </a:xfrm>
        </p:grpSpPr>
        <p:sp>
          <p:nvSpPr>
            <p:cNvPr id="8220" name="Text Box 21"/>
            <p:cNvSpPr txBox="1">
              <a:spLocks noChangeArrowheads="1"/>
            </p:cNvSpPr>
            <p:nvPr/>
          </p:nvSpPr>
          <p:spPr bwMode="auto">
            <a:xfrm>
              <a:off x="1143" y="3900"/>
              <a:ext cx="37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eaLnBrk="0" hangingPunct="0">
                <a:spcBef>
                  <a:spcPct val="0"/>
                </a:spcBef>
                <a:tabLst>
                  <a:tab pos="3200400" algn="l"/>
                </a:tabLst>
                <a:defRPr>
                  <a:solidFill>
                    <a:schemeClr val="tx1"/>
                  </a:solidFill>
                  <a:latin typeface="Arial" panose="020B0604020202020204" pitchFamily="34" charset="0"/>
                </a:defRPr>
              </a:lvl1pPr>
              <a:lvl2pPr marL="742950" indent="-285750" algn="ctr" eaLnBrk="0" hangingPunct="0">
                <a:spcBef>
                  <a:spcPct val="0"/>
                </a:spcBef>
                <a:tabLst>
                  <a:tab pos="3200400" algn="l"/>
                </a:tabLst>
                <a:defRPr>
                  <a:solidFill>
                    <a:schemeClr val="tx1"/>
                  </a:solidFill>
                  <a:latin typeface="Arial" panose="020B0604020202020204" pitchFamily="34" charset="0"/>
                </a:defRPr>
              </a:lvl2pPr>
              <a:lvl3pPr marL="1143000" indent="-228600" algn="ctr" eaLnBrk="0" hangingPunct="0">
                <a:spcBef>
                  <a:spcPct val="0"/>
                </a:spcBef>
                <a:tabLst>
                  <a:tab pos="3200400" algn="l"/>
                </a:tabLst>
                <a:defRPr>
                  <a:solidFill>
                    <a:schemeClr val="tx1"/>
                  </a:solidFill>
                  <a:latin typeface="Arial" panose="020B0604020202020204" pitchFamily="34" charset="0"/>
                </a:defRPr>
              </a:lvl3pPr>
              <a:lvl4pPr marL="1600200" indent="-228600" algn="ctr" eaLnBrk="0" hangingPunct="0">
                <a:spcBef>
                  <a:spcPct val="0"/>
                </a:spcBef>
                <a:tabLst>
                  <a:tab pos="3200400" algn="l"/>
                </a:tabLst>
                <a:defRPr>
                  <a:solidFill>
                    <a:schemeClr val="tx1"/>
                  </a:solidFill>
                  <a:latin typeface="Arial" panose="020B0604020202020204" pitchFamily="34" charset="0"/>
                </a:defRPr>
              </a:lvl4pPr>
              <a:lvl5pPr marL="2057400" indent="-228600" algn="ctr" eaLnBrk="0" hangingPunct="0">
                <a:spcBef>
                  <a:spcPct val="0"/>
                </a:spcBef>
                <a:tabLst>
                  <a:tab pos="3200400"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9pPr>
            </a:lstStyle>
            <a:p>
              <a:pPr algn="l" eaLnBrk="1" fontAlgn="base" hangingPunct="1">
                <a:spcBef>
                  <a:spcPct val="50000"/>
                </a:spcBef>
                <a:spcAft>
                  <a:spcPct val="0"/>
                </a:spcAft>
              </a:pPr>
              <a:r>
                <a:rPr lang="en-US" altLang="en-US" sz="2400" b="1" dirty="0">
                  <a:solidFill>
                    <a:srgbClr val="FF0000"/>
                  </a:solidFill>
                  <a:cs typeface="Arial" panose="020B0604020202020204" pitchFamily="34" charset="0"/>
                </a:rPr>
                <a:t>USEPA standard	250 mg/l</a:t>
              </a:r>
            </a:p>
          </p:txBody>
        </p:sp>
        <p:sp>
          <p:nvSpPr>
            <p:cNvPr id="8221" name="Text Box 22"/>
            <p:cNvSpPr txBox="1">
              <a:spLocks noChangeArrowheads="1"/>
            </p:cNvSpPr>
            <p:nvPr/>
          </p:nvSpPr>
          <p:spPr bwMode="auto">
            <a:xfrm>
              <a:off x="1567" y="1961"/>
              <a:ext cx="535"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fontAlgn="base">
                <a:spcAft>
                  <a:spcPct val="0"/>
                </a:spcAft>
              </a:pPr>
              <a:r>
                <a:rPr lang="en-US" altLang="en-US" sz="1000" b="1" dirty="0">
                  <a:solidFill>
                    <a:srgbClr val="FF0000"/>
                  </a:solidFill>
                  <a:cs typeface="Arial" panose="020B0604020202020204" pitchFamily="34" charset="0"/>
                </a:rPr>
                <a:t>Saltwater</a:t>
              </a:r>
            </a:p>
            <a:p>
              <a:pPr fontAlgn="base">
                <a:spcAft>
                  <a:spcPct val="0"/>
                </a:spcAft>
              </a:pPr>
              <a:r>
                <a:rPr lang="en-US" altLang="en-US" sz="1000" b="1" dirty="0">
                  <a:solidFill>
                    <a:srgbClr val="FF0000"/>
                  </a:solidFill>
                  <a:cs typeface="Arial" panose="020B0604020202020204" pitchFamily="34" charset="0"/>
                </a:rPr>
                <a:t>19,000 </a:t>
              </a:r>
            </a:p>
          </p:txBody>
        </p:sp>
      </p:grpSp>
      <p:grpSp>
        <p:nvGrpSpPr>
          <p:cNvPr id="4" name="Group 23"/>
          <p:cNvGrpSpPr>
            <a:grpSpLocks/>
          </p:cNvGrpSpPr>
          <p:nvPr/>
        </p:nvGrpSpPr>
        <p:grpSpPr bwMode="auto">
          <a:xfrm>
            <a:off x="1814513" y="1216025"/>
            <a:ext cx="6181725" cy="3644900"/>
            <a:chOff x="1143" y="682"/>
            <a:chExt cx="3894" cy="2296"/>
          </a:xfrm>
        </p:grpSpPr>
        <p:sp>
          <p:nvSpPr>
            <p:cNvPr id="8214" name="Text Box 24"/>
            <p:cNvSpPr txBox="1">
              <a:spLocks noChangeArrowheads="1"/>
            </p:cNvSpPr>
            <p:nvPr/>
          </p:nvSpPr>
          <p:spPr bwMode="auto">
            <a:xfrm>
              <a:off x="1143" y="2644"/>
              <a:ext cx="389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eaLnBrk="0" hangingPunct="0">
                <a:spcBef>
                  <a:spcPct val="0"/>
                </a:spcBef>
                <a:tabLst>
                  <a:tab pos="3200400" algn="l"/>
                </a:tabLst>
                <a:defRPr>
                  <a:solidFill>
                    <a:schemeClr val="tx1"/>
                  </a:solidFill>
                  <a:latin typeface="Arial" panose="020B0604020202020204" pitchFamily="34" charset="0"/>
                </a:defRPr>
              </a:lvl1pPr>
              <a:lvl2pPr marL="742950" indent="-285750" algn="ctr" eaLnBrk="0" hangingPunct="0">
                <a:spcBef>
                  <a:spcPct val="0"/>
                </a:spcBef>
                <a:tabLst>
                  <a:tab pos="3200400" algn="l"/>
                </a:tabLst>
                <a:defRPr>
                  <a:solidFill>
                    <a:schemeClr val="tx1"/>
                  </a:solidFill>
                  <a:latin typeface="Arial" panose="020B0604020202020204" pitchFamily="34" charset="0"/>
                </a:defRPr>
              </a:lvl2pPr>
              <a:lvl3pPr marL="1143000" indent="-228600" algn="ctr" eaLnBrk="0" hangingPunct="0">
                <a:spcBef>
                  <a:spcPct val="0"/>
                </a:spcBef>
                <a:tabLst>
                  <a:tab pos="3200400" algn="l"/>
                </a:tabLst>
                <a:defRPr>
                  <a:solidFill>
                    <a:schemeClr val="tx1"/>
                  </a:solidFill>
                  <a:latin typeface="Arial" panose="020B0604020202020204" pitchFamily="34" charset="0"/>
                </a:defRPr>
              </a:lvl3pPr>
              <a:lvl4pPr marL="1600200" indent="-228600" algn="ctr" eaLnBrk="0" hangingPunct="0">
                <a:spcBef>
                  <a:spcPct val="0"/>
                </a:spcBef>
                <a:tabLst>
                  <a:tab pos="3200400" algn="l"/>
                </a:tabLst>
                <a:defRPr>
                  <a:solidFill>
                    <a:schemeClr val="tx1"/>
                  </a:solidFill>
                  <a:latin typeface="Arial" panose="020B0604020202020204" pitchFamily="34" charset="0"/>
                </a:defRPr>
              </a:lvl4pPr>
              <a:lvl5pPr marL="2057400" indent="-228600" algn="ctr" eaLnBrk="0" hangingPunct="0">
                <a:spcBef>
                  <a:spcPct val="0"/>
                </a:spcBef>
                <a:tabLst>
                  <a:tab pos="3200400"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9pPr>
            </a:lstStyle>
            <a:p>
              <a:pPr algn="l" eaLnBrk="1" fontAlgn="base" hangingPunct="1">
                <a:lnSpc>
                  <a:spcPct val="120000"/>
                </a:lnSpc>
                <a:spcBef>
                  <a:spcPct val="50000"/>
                </a:spcBef>
                <a:spcAft>
                  <a:spcPct val="0"/>
                </a:spcAft>
              </a:pPr>
              <a:r>
                <a:rPr lang="en-US" altLang="en-US" sz="2400" b="1">
                  <a:solidFill>
                    <a:srgbClr val="333399"/>
                  </a:solidFill>
                  <a:cs typeface="Arial" panose="020B0604020202020204" pitchFamily="34" charset="0"/>
                </a:rPr>
                <a:t>parabasal range 	</a:t>
              </a:r>
              <a:r>
                <a:rPr lang="en-US" altLang="en-US" sz="2400" b="1" u="sng">
                  <a:solidFill>
                    <a:srgbClr val="333399"/>
                  </a:solidFill>
                  <a:cs typeface="Arial" panose="020B0604020202020204" pitchFamily="34" charset="0"/>
                </a:rPr>
                <a:t>&lt;</a:t>
              </a:r>
              <a:r>
                <a:rPr lang="en-US" altLang="en-US" sz="2400" b="1">
                  <a:solidFill>
                    <a:srgbClr val="333399"/>
                  </a:solidFill>
                  <a:cs typeface="Arial" panose="020B0604020202020204" pitchFamily="34" charset="0"/>
                </a:rPr>
                <a:t> 30 mg/l</a:t>
              </a:r>
            </a:p>
          </p:txBody>
        </p:sp>
        <p:sp>
          <p:nvSpPr>
            <p:cNvPr id="8215" name="Line 25"/>
            <p:cNvSpPr>
              <a:spLocks noChangeShapeType="1"/>
            </p:cNvSpPr>
            <p:nvPr/>
          </p:nvSpPr>
          <p:spPr bwMode="auto">
            <a:xfrm flipH="1" flipV="1">
              <a:off x="3762" y="933"/>
              <a:ext cx="6" cy="107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16" name="Line 26"/>
            <p:cNvSpPr>
              <a:spLocks noChangeShapeType="1"/>
            </p:cNvSpPr>
            <p:nvPr/>
          </p:nvSpPr>
          <p:spPr bwMode="auto">
            <a:xfrm flipH="1" flipV="1">
              <a:off x="4031" y="934"/>
              <a:ext cx="0" cy="531"/>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17" name="Line 27"/>
            <p:cNvSpPr>
              <a:spLocks noChangeShapeType="1"/>
            </p:cNvSpPr>
            <p:nvPr/>
          </p:nvSpPr>
          <p:spPr bwMode="auto">
            <a:xfrm>
              <a:off x="3767" y="928"/>
              <a:ext cx="260" cy="0"/>
            </a:xfrm>
            <a:prstGeom prst="line">
              <a:avLst/>
            </a:prstGeom>
            <a:noFill/>
            <a:ln w="9525">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18" name="Text Box 28"/>
            <p:cNvSpPr txBox="1">
              <a:spLocks noChangeArrowheads="1"/>
            </p:cNvSpPr>
            <p:nvPr/>
          </p:nvSpPr>
          <p:spPr bwMode="auto">
            <a:xfrm>
              <a:off x="3776" y="1464"/>
              <a:ext cx="2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1000" b="1">
                  <a:solidFill>
                    <a:srgbClr val="0033CC"/>
                  </a:solidFill>
                  <a:cs typeface="Arial" panose="020B0604020202020204" pitchFamily="34" charset="0"/>
                </a:rPr>
                <a:t>&lt; 30</a:t>
              </a:r>
            </a:p>
          </p:txBody>
        </p:sp>
        <p:sp>
          <p:nvSpPr>
            <p:cNvPr id="8219" name="Text Box 29"/>
            <p:cNvSpPr txBox="1">
              <a:spLocks noChangeArrowheads="1"/>
            </p:cNvSpPr>
            <p:nvPr/>
          </p:nvSpPr>
          <p:spPr bwMode="auto">
            <a:xfrm>
              <a:off x="3651" y="682"/>
              <a:ext cx="48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1000" b="1">
                  <a:solidFill>
                    <a:srgbClr val="333399"/>
                  </a:solidFill>
                  <a:cs typeface="Arial" panose="020B0604020202020204" pitchFamily="34" charset="0"/>
                </a:rPr>
                <a:t>parabasal</a:t>
              </a:r>
            </a:p>
            <a:p>
              <a:pPr eaLnBrk="1" fontAlgn="base" hangingPunct="1">
                <a:spcAft>
                  <a:spcPct val="0"/>
                </a:spcAft>
              </a:pPr>
              <a:r>
                <a:rPr lang="en-US" altLang="en-US" sz="1000" b="1">
                  <a:solidFill>
                    <a:srgbClr val="333399"/>
                  </a:solidFill>
                  <a:cs typeface="Arial" panose="020B0604020202020204" pitchFamily="34" charset="0"/>
                </a:rPr>
                <a:t>water</a:t>
              </a:r>
            </a:p>
          </p:txBody>
        </p:sp>
      </p:grpSp>
      <p:grpSp>
        <p:nvGrpSpPr>
          <p:cNvPr id="5" name="Group 30"/>
          <p:cNvGrpSpPr>
            <a:grpSpLocks/>
          </p:cNvGrpSpPr>
          <p:nvPr/>
        </p:nvGrpSpPr>
        <p:grpSpPr bwMode="auto">
          <a:xfrm>
            <a:off x="1814513" y="2759075"/>
            <a:ext cx="5133975" cy="3530600"/>
            <a:chOff x="1143" y="1654"/>
            <a:chExt cx="3234" cy="2224"/>
          </a:xfrm>
        </p:grpSpPr>
        <p:sp>
          <p:nvSpPr>
            <p:cNvPr id="8211" name="Text Box 31"/>
            <p:cNvSpPr txBox="1">
              <a:spLocks noChangeArrowheads="1"/>
            </p:cNvSpPr>
            <p:nvPr/>
          </p:nvSpPr>
          <p:spPr bwMode="auto">
            <a:xfrm>
              <a:off x="1143" y="3544"/>
              <a:ext cx="323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eaLnBrk="0" hangingPunct="0">
                <a:spcBef>
                  <a:spcPct val="0"/>
                </a:spcBef>
                <a:tabLst>
                  <a:tab pos="3200400" algn="l"/>
                </a:tabLst>
                <a:defRPr>
                  <a:solidFill>
                    <a:schemeClr val="tx1"/>
                  </a:solidFill>
                  <a:latin typeface="Arial" panose="020B0604020202020204" pitchFamily="34" charset="0"/>
                </a:defRPr>
              </a:lvl1pPr>
              <a:lvl2pPr marL="742950" indent="-285750" algn="ctr" eaLnBrk="0" hangingPunct="0">
                <a:spcBef>
                  <a:spcPct val="0"/>
                </a:spcBef>
                <a:tabLst>
                  <a:tab pos="3200400" algn="l"/>
                </a:tabLst>
                <a:defRPr>
                  <a:solidFill>
                    <a:schemeClr val="tx1"/>
                  </a:solidFill>
                  <a:latin typeface="Arial" panose="020B0604020202020204" pitchFamily="34" charset="0"/>
                </a:defRPr>
              </a:lvl2pPr>
              <a:lvl3pPr marL="1143000" indent="-228600" algn="ctr" eaLnBrk="0" hangingPunct="0">
                <a:spcBef>
                  <a:spcPct val="0"/>
                </a:spcBef>
                <a:tabLst>
                  <a:tab pos="3200400" algn="l"/>
                </a:tabLst>
                <a:defRPr>
                  <a:solidFill>
                    <a:schemeClr val="tx1"/>
                  </a:solidFill>
                  <a:latin typeface="Arial" panose="020B0604020202020204" pitchFamily="34" charset="0"/>
                </a:defRPr>
              </a:lvl3pPr>
              <a:lvl4pPr marL="1600200" indent="-228600" algn="ctr" eaLnBrk="0" hangingPunct="0">
                <a:spcBef>
                  <a:spcPct val="0"/>
                </a:spcBef>
                <a:tabLst>
                  <a:tab pos="3200400" algn="l"/>
                </a:tabLst>
                <a:defRPr>
                  <a:solidFill>
                    <a:schemeClr val="tx1"/>
                  </a:solidFill>
                  <a:latin typeface="Arial" panose="020B0604020202020204" pitchFamily="34" charset="0"/>
                </a:defRPr>
              </a:lvl4pPr>
              <a:lvl5pPr marL="2057400" indent="-228600" algn="ctr" eaLnBrk="0" hangingPunct="0">
                <a:spcBef>
                  <a:spcPct val="0"/>
                </a:spcBef>
                <a:tabLst>
                  <a:tab pos="3200400"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9pPr>
            </a:lstStyle>
            <a:p>
              <a:pPr algn="l" eaLnBrk="1" fontAlgn="base" hangingPunct="1">
                <a:lnSpc>
                  <a:spcPct val="120000"/>
                </a:lnSpc>
                <a:spcBef>
                  <a:spcPct val="50000"/>
                </a:spcBef>
                <a:spcAft>
                  <a:spcPct val="0"/>
                </a:spcAft>
              </a:pPr>
              <a:r>
                <a:rPr lang="en-US" altLang="en-US" sz="2400" b="1" dirty="0">
                  <a:solidFill>
                    <a:srgbClr val="FF9933"/>
                  </a:solidFill>
                  <a:cs typeface="Arial" panose="020B0604020202020204" pitchFamily="34" charset="0"/>
                </a:rPr>
                <a:t>saltwater intrusion	</a:t>
              </a:r>
              <a:r>
                <a:rPr lang="en-US" altLang="en-US" sz="2400" b="1" u="sng" dirty="0">
                  <a:solidFill>
                    <a:srgbClr val="FF9933"/>
                  </a:solidFill>
                  <a:cs typeface="Arial" panose="020B0604020202020204" pitchFamily="34" charset="0"/>
                </a:rPr>
                <a:t>&gt;</a:t>
              </a:r>
              <a:r>
                <a:rPr lang="en-US" altLang="en-US" sz="2400" b="1" dirty="0">
                  <a:solidFill>
                    <a:srgbClr val="FF9933"/>
                  </a:solidFill>
                  <a:cs typeface="Arial" panose="020B0604020202020204" pitchFamily="34" charset="0"/>
                </a:rPr>
                <a:t> 150 mg/l</a:t>
              </a:r>
            </a:p>
          </p:txBody>
        </p:sp>
        <p:sp>
          <p:nvSpPr>
            <p:cNvPr id="8212" name="Text Box 32"/>
            <p:cNvSpPr txBox="1">
              <a:spLocks noChangeArrowheads="1"/>
            </p:cNvSpPr>
            <p:nvPr/>
          </p:nvSpPr>
          <p:spPr bwMode="auto">
            <a:xfrm>
              <a:off x="2386" y="1654"/>
              <a:ext cx="54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fontAlgn="base" hangingPunct="1">
                <a:spcAft>
                  <a:spcPct val="0"/>
                </a:spcAft>
              </a:pPr>
              <a:r>
                <a:rPr lang="en-US" altLang="en-US" sz="1000" b="1" dirty="0">
                  <a:solidFill>
                    <a:srgbClr val="FF9933"/>
                  </a:solidFill>
                  <a:cs typeface="Arial" panose="020B0604020202020204" pitchFamily="34" charset="0"/>
                </a:rPr>
                <a:t>150 to 250</a:t>
              </a:r>
            </a:p>
          </p:txBody>
        </p:sp>
        <p:sp>
          <p:nvSpPr>
            <p:cNvPr id="8213" name="Text Box 33"/>
            <p:cNvSpPr txBox="1">
              <a:spLocks noChangeArrowheads="1"/>
            </p:cNvSpPr>
            <p:nvPr/>
          </p:nvSpPr>
          <p:spPr bwMode="auto">
            <a:xfrm>
              <a:off x="2505" y="1810"/>
              <a:ext cx="57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1000" b="1" dirty="0">
                  <a:solidFill>
                    <a:srgbClr val="FF0000"/>
                  </a:solidFill>
                  <a:cs typeface="Arial" panose="020B0604020202020204" pitchFamily="34" charset="0"/>
                </a:rPr>
                <a:t>mixing zone</a:t>
              </a:r>
            </a:p>
          </p:txBody>
        </p:sp>
      </p:grpSp>
      <p:grpSp>
        <p:nvGrpSpPr>
          <p:cNvPr id="6" name="Group 34"/>
          <p:cNvGrpSpPr>
            <a:grpSpLocks/>
          </p:cNvGrpSpPr>
          <p:nvPr/>
        </p:nvGrpSpPr>
        <p:grpSpPr bwMode="auto">
          <a:xfrm>
            <a:off x="1814513" y="2470150"/>
            <a:ext cx="5553075" cy="2851150"/>
            <a:chOff x="1143" y="1472"/>
            <a:chExt cx="3498" cy="1796"/>
          </a:xfrm>
        </p:grpSpPr>
        <p:sp>
          <p:nvSpPr>
            <p:cNvPr id="8207" name="Text Box 35"/>
            <p:cNvSpPr txBox="1">
              <a:spLocks noChangeArrowheads="1"/>
            </p:cNvSpPr>
            <p:nvPr/>
          </p:nvSpPr>
          <p:spPr bwMode="auto">
            <a:xfrm>
              <a:off x="1143" y="2980"/>
              <a:ext cx="34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eaLnBrk="0" hangingPunct="0">
                <a:spcBef>
                  <a:spcPct val="0"/>
                </a:spcBef>
                <a:tabLst>
                  <a:tab pos="3200400" algn="l"/>
                </a:tabLst>
                <a:defRPr>
                  <a:solidFill>
                    <a:schemeClr val="tx1"/>
                  </a:solidFill>
                  <a:latin typeface="Arial" panose="020B0604020202020204" pitchFamily="34" charset="0"/>
                </a:defRPr>
              </a:lvl1pPr>
              <a:lvl2pPr marL="742950" indent="-285750" algn="ctr" eaLnBrk="0" hangingPunct="0">
                <a:spcBef>
                  <a:spcPct val="0"/>
                </a:spcBef>
                <a:tabLst>
                  <a:tab pos="3200400" algn="l"/>
                </a:tabLst>
                <a:defRPr>
                  <a:solidFill>
                    <a:schemeClr val="tx1"/>
                  </a:solidFill>
                  <a:latin typeface="Arial" panose="020B0604020202020204" pitchFamily="34" charset="0"/>
                </a:defRPr>
              </a:lvl2pPr>
              <a:lvl3pPr marL="1143000" indent="-228600" algn="ctr" eaLnBrk="0" hangingPunct="0">
                <a:spcBef>
                  <a:spcPct val="0"/>
                </a:spcBef>
                <a:tabLst>
                  <a:tab pos="3200400" algn="l"/>
                </a:tabLst>
                <a:defRPr>
                  <a:solidFill>
                    <a:schemeClr val="tx1"/>
                  </a:solidFill>
                  <a:latin typeface="Arial" panose="020B0604020202020204" pitchFamily="34" charset="0"/>
                </a:defRPr>
              </a:lvl3pPr>
              <a:lvl4pPr marL="1600200" indent="-228600" algn="ctr" eaLnBrk="0" hangingPunct="0">
                <a:spcBef>
                  <a:spcPct val="0"/>
                </a:spcBef>
                <a:tabLst>
                  <a:tab pos="3200400" algn="l"/>
                </a:tabLst>
                <a:defRPr>
                  <a:solidFill>
                    <a:schemeClr val="tx1"/>
                  </a:solidFill>
                  <a:latin typeface="Arial" panose="020B0604020202020204" pitchFamily="34" charset="0"/>
                </a:defRPr>
              </a:lvl4pPr>
              <a:lvl5pPr marL="2057400" indent="-228600" algn="ctr" eaLnBrk="0" hangingPunct="0">
                <a:spcBef>
                  <a:spcPct val="0"/>
                </a:spcBef>
                <a:tabLst>
                  <a:tab pos="3200400"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9pPr>
            </a:lstStyle>
            <a:p>
              <a:pPr algn="l" eaLnBrk="1" fontAlgn="base" hangingPunct="1">
                <a:spcBef>
                  <a:spcPct val="50000"/>
                </a:spcBef>
                <a:spcAft>
                  <a:spcPct val="0"/>
                </a:spcAft>
              </a:pPr>
              <a:r>
                <a:rPr lang="en-US" altLang="en-US" sz="2400" b="1">
                  <a:solidFill>
                    <a:srgbClr val="33CC33"/>
                  </a:solidFill>
                  <a:cs typeface="Arial" panose="020B0604020202020204" pitchFamily="34" charset="0"/>
                </a:rPr>
                <a:t>saltwater toe range	&gt; 30 to 70 mg/l</a:t>
              </a:r>
            </a:p>
          </p:txBody>
        </p:sp>
        <p:sp>
          <p:nvSpPr>
            <p:cNvPr id="8208" name="Text Box 36"/>
            <p:cNvSpPr txBox="1">
              <a:spLocks noChangeArrowheads="1"/>
            </p:cNvSpPr>
            <p:nvPr/>
          </p:nvSpPr>
          <p:spPr bwMode="auto">
            <a:xfrm>
              <a:off x="3528" y="1472"/>
              <a:ext cx="2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1000" b="1">
                  <a:solidFill>
                    <a:srgbClr val="33CC33"/>
                  </a:solidFill>
                  <a:cs typeface="Arial" panose="020B0604020202020204" pitchFamily="34" charset="0"/>
                </a:rPr>
                <a:t>&lt; 70</a:t>
              </a:r>
            </a:p>
          </p:txBody>
        </p:sp>
        <p:sp>
          <p:nvSpPr>
            <p:cNvPr id="8209" name="Text Box 37"/>
            <p:cNvSpPr txBox="1">
              <a:spLocks noChangeArrowheads="1"/>
            </p:cNvSpPr>
            <p:nvPr/>
          </p:nvSpPr>
          <p:spPr bwMode="auto">
            <a:xfrm>
              <a:off x="3349" y="2191"/>
              <a:ext cx="4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1000" b="1">
                  <a:solidFill>
                    <a:srgbClr val="008000"/>
                  </a:solidFill>
                  <a:cs typeface="Arial" panose="020B0604020202020204" pitchFamily="34" charset="0"/>
                </a:rPr>
                <a:t>saltwater</a:t>
              </a:r>
            </a:p>
            <a:p>
              <a:pPr eaLnBrk="1" fontAlgn="base" hangingPunct="1">
                <a:spcAft>
                  <a:spcPct val="0"/>
                </a:spcAft>
              </a:pPr>
              <a:r>
                <a:rPr lang="en-US" altLang="en-US" sz="1000" b="1">
                  <a:solidFill>
                    <a:srgbClr val="008000"/>
                  </a:solidFill>
                  <a:cs typeface="Arial" panose="020B0604020202020204" pitchFamily="34" charset="0"/>
                </a:rPr>
                <a:t>toe</a:t>
              </a:r>
            </a:p>
          </p:txBody>
        </p:sp>
        <p:sp>
          <p:nvSpPr>
            <p:cNvPr id="8210" name="Line 38"/>
            <p:cNvSpPr>
              <a:spLocks noChangeShapeType="1"/>
            </p:cNvSpPr>
            <p:nvPr/>
          </p:nvSpPr>
          <p:spPr bwMode="auto">
            <a:xfrm flipV="1">
              <a:off x="3661" y="2013"/>
              <a:ext cx="101" cy="219"/>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grpSp>
      <p:grpSp>
        <p:nvGrpSpPr>
          <p:cNvPr id="7" name="Group 39"/>
          <p:cNvGrpSpPr>
            <a:grpSpLocks/>
          </p:cNvGrpSpPr>
          <p:nvPr/>
        </p:nvGrpSpPr>
        <p:grpSpPr bwMode="auto">
          <a:xfrm>
            <a:off x="1814513" y="1384300"/>
            <a:ext cx="5991225" cy="4432300"/>
            <a:chOff x="1143" y="788"/>
            <a:chExt cx="3774" cy="2792"/>
          </a:xfrm>
        </p:grpSpPr>
        <p:sp>
          <p:nvSpPr>
            <p:cNvPr id="8202" name="Text Box 40"/>
            <p:cNvSpPr txBox="1">
              <a:spLocks noChangeArrowheads="1"/>
            </p:cNvSpPr>
            <p:nvPr/>
          </p:nvSpPr>
          <p:spPr bwMode="auto">
            <a:xfrm>
              <a:off x="1143" y="3292"/>
              <a:ext cx="37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ctr" eaLnBrk="0" hangingPunct="0">
                <a:spcBef>
                  <a:spcPct val="0"/>
                </a:spcBef>
                <a:tabLst>
                  <a:tab pos="3200400" algn="l"/>
                </a:tabLst>
                <a:defRPr>
                  <a:solidFill>
                    <a:schemeClr val="tx1"/>
                  </a:solidFill>
                  <a:latin typeface="Arial" panose="020B0604020202020204" pitchFamily="34" charset="0"/>
                </a:defRPr>
              </a:lvl1pPr>
              <a:lvl2pPr marL="742950" indent="-285750" algn="ctr" eaLnBrk="0" hangingPunct="0">
                <a:spcBef>
                  <a:spcPct val="0"/>
                </a:spcBef>
                <a:tabLst>
                  <a:tab pos="3200400" algn="l"/>
                </a:tabLst>
                <a:defRPr>
                  <a:solidFill>
                    <a:schemeClr val="tx1"/>
                  </a:solidFill>
                  <a:latin typeface="Arial" panose="020B0604020202020204" pitchFamily="34" charset="0"/>
                </a:defRPr>
              </a:lvl2pPr>
              <a:lvl3pPr marL="1143000" indent="-228600" algn="ctr" eaLnBrk="0" hangingPunct="0">
                <a:spcBef>
                  <a:spcPct val="0"/>
                </a:spcBef>
                <a:tabLst>
                  <a:tab pos="3200400" algn="l"/>
                </a:tabLst>
                <a:defRPr>
                  <a:solidFill>
                    <a:schemeClr val="tx1"/>
                  </a:solidFill>
                  <a:latin typeface="Arial" panose="020B0604020202020204" pitchFamily="34" charset="0"/>
                </a:defRPr>
              </a:lvl3pPr>
              <a:lvl4pPr marL="1600200" indent="-228600" algn="ctr" eaLnBrk="0" hangingPunct="0">
                <a:spcBef>
                  <a:spcPct val="0"/>
                </a:spcBef>
                <a:tabLst>
                  <a:tab pos="3200400" algn="l"/>
                </a:tabLst>
                <a:defRPr>
                  <a:solidFill>
                    <a:schemeClr val="tx1"/>
                  </a:solidFill>
                  <a:latin typeface="Arial" panose="020B0604020202020204" pitchFamily="34" charset="0"/>
                </a:defRPr>
              </a:lvl4pPr>
              <a:lvl5pPr marL="2057400" indent="-228600" algn="ctr" eaLnBrk="0" hangingPunct="0">
                <a:spcBef>
                  <a:spcPct val="0"/>
                </a:spcBef>
                <a:tabLst>
                  <a:tab pos="3200400"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200400" algn="l"/>
                </a:tabLst>
                <a:defRPr>
                  <a:solidFill>
                    <a:schemeClr val="tx1"/>
                  </a:solidFill>
                  <a:latin typeface="Arial" panose="020B0604020202020204" pitchFamily="34" charset="0"/>
                </a:defRPr>
              </a:lvl9pPr>
            </a:lstStyle>
            <a:p>
              <a:pPr algn="l" eaLnBrk="1" fontAlgn="base" hangingPunct="1">
                <a:spcBef>
                  <a:spcPct val="50000"/>
                </a:spcBef>
                <a:spcAft>
                  <a:spcPct val="0"/>
                </a:spcAft>
              </a:pPr>
              <a:r>
                <a:rPr lang="en-US" altLang="en-US" sz="2400" b="1">
                  <a:solidFill>
                    <a:srgbClr val="000000"/>
                  </a:solidFill>
                  <a:cs typeface="Arial" panose="020B0604020202020204" pitchFamily="34" charset="0"/>
                </a:rPr>
                <a:t>basal range	&gt; 70 to &lt; 150 mg/l</a:t>
              </a:r>
            </a:p>
          </p:txBody>
        </p:sp>
        <p:sp>
          <p:nvSpPr>
            <p:cNvPr id="8203" name="Line 41"/>
            <p:cNvSpPr>
              <a:spLocks noChangeShapeType="1"/>
            </p:cNvSpPr>
            <p:nvPr/>
          </p:nvSpPr>
          <p:spPr bwMode="auto">
            <a:xfrm flipH="1" flipV="1">
              <a:off x="1808" y="943"/>
              <a:ext cx="6" cy="625"/>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04" name="Line 42"/>
            <p:cNvSpPr>
              <a:spLocks noChangeShapeType="1"/>
            </p:cNvSpPr>
            <p:nvPr/>
          </p:nvSpPr>
          <p:spPr bwMode="auto">
            <a:xfrm>
              <a:off x="1814" y="930"/>
              <a:ext cx="1946"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8205" name="Text Box 43"/>
            <p:cNvSpPr txBox="1">
              <a:spLocks noChangeArrowheads="1"/>
            </p:cNvSpPr>
            <p:nvPr/>
          </p:nvSpPr>
          <p:spPr bwMode="auto">
            <a:xfrm>
              <a:off x="2460" y="788"/>
              <a:ext cx="65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1000" b="1">
                  <a:solidFill>
                    <a:srgbClr val="000000"/>
                  </a:solidFill>
                  <a:cs typeface="Arial" panose="020B0604020202020204" pitchFamily="34" charset="0"/>
                </a:rPr>
                <a:t>basal water</a:t>
              </a:r>
            </a:p>
          </p:txBody>
        </p:sp>
        <p:sp>
          <p:nvSpPr>
            <p:cNvPr id="8206" name="Text Box 44"/>
            <p:cNvSpPr txBox="1">
              <a:spLocks noChangeArrowheads="1"/>
            </p:cNvSpPr>
            <p:nvPr/>
          </p:nvSpPr>
          <p:spPr bwMode="auto">
            <a:xfrm>
              <a:off x="2740" y="1500"/>
              <a:ext cx="3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1000" b="1" dirty="0">
                  <a:solidFill>
                    <a:srgbClr val="000000"/>
                  </a:solidFill>
                  <a:cs typeface="Arial" panose="020B0604020202020204" pitchFamily="34" charset="0"/>
                </a:rPr>
                <a:t>&lt; 150</a:t>
              </a:r>
            </a:p>
          </p:txBody>
        </p:sp>
      </p:grpSp>
      <p:sp>
        <p:nvSpPr>
          <p:cNvPr id="8200" name="Text Box 45"/>
          <p:cNvSpPr txBox="1">
            <a:spLocks noChangeArrowheads="1"/>
          </p:cNvSpPr>
          <p:nvPr/>
        </p:nvSpPr>
        <p:spPr bwMode="auto">
          <a:xfrm>
            <a:off x="6938335" y="2714625"/>
            <a:ext cx="1830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1000" b="1" dirty="0">
                <a:solidFill>
                  <a:srgbClr val="0000CC"/>
                </a:solidFill>
                <a:latin typeface="Tahoma" panose="020B0604030504040204" pitchFamily="34" charset="0"/>
                <a:cs typeface="Arial" panose="020B0604020202020204" pitchFamily="34" charset="0"/>
              </a:rPr>
              <a:t>CDM (Mink), 1982</a:t>
            </a:r>
          </a:p>
          <a:p>
            <a:pPr eaLnBrk="1" fontAlgn="base" hangingPunct="1">
              <a:spcAft>
                <a:spcPct val="0"/>
              </a:spcAft>
            </a:pPr>
            <a:r>
              <a:rPr lang="en-US" altLang="en-US" sz="1000" b="1" dirty="0">
                <a:solidFill>
                  <a:srgbClr val="0000CC"/>
                </a:solidFill>
                <a:latin typeface="Tahoma" panose="020B0604030504040204" pitchFamily="34" charset="0"/>
                <a:cs typeface="Arial" panose="020B0604020202020204" pitchFamily="34" charset="0"/>
              </a:rPr>
              <a:t>McDonald &amp; Jenson, 2003</a:t>
            </a:r>
          </a:p>
        </p:txBody>
      </p:sp>
      <p:sp>
        <p:nvSpPr>
          <p:cNvPr id="6168" name="Text Box 24"/>
          <p:cNvSpPr txBox="1">
            <a:spLocks noChangeArrowheads="1"/>
          </p:cNvSpPr>
          <p:nvPr/>
        </p:nvSpPr>
        <p:spPr bwMode="auto">
          <a:xfrm>
            <a:off x="1677988" y="44450"/>
            <a:ext cx="5778500" cy="109855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600" b="1" dirty="0">
                <a:solidFill>
                  <a:srgbClr val="333399"/>
                </a:solidFill>
                <a:cs typeface="Times New Roman" pitchFamily="18" charset="0"/>
              </a:rPr>
              <a:t>Groundwater Quality</a:t>
            </a:r>
          </a:p>
          <a:p>
            <a:pPr algn="ctr" fontAlgn="base">
              <a:spcBef>
                <a:spcPct val="50000"/>
              </a:spcBef>
              <a:spcAft>
                <a:spcPct val="0"/>
              </a:spcAft>
              <a:defRPr/>
            </a:pPr>
            <a:r>
              <a:rPr lang="en-US" sz="2000" b="1" dirty="0">
                <a:solidFill>
                  <a:srgbClr val="333399"/>
                </a:solidFill>
                <a:cs typeface="Times New Roman" pitchFamily="18" charset="0"/>
              </a:rPr>
              <a:t>Chloride Benchmarks</a:t>
            </a:r>
          </a:p>
        </p:txBody>
      </p:sp>
      <p:sp>
        <p:nvSpPr>
          <p:cNvPr id="46" name="Text Box 44"/>
          <p:cNvSpPr txBox="1">
            <a:spLocks noChangeArrowheads="1"/>
          </p:cNvSpPr>
          <p:nvPr/>
        </p:nvSpPr>
        <p:spPr bwMode="auto">
          <a:xfrm>
            <a:off x="4405313" y="2865438"/>
            <a:ext cx="5127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1000" b="1" dirty="0">
                <a:solidFill>
                  <a:srgbClr val="FF0000"/>
                </a:solidFill>
                <a:cs typeface="Arial" panose="020B0604020202020204" pitchFamily="34" charset="0"/>
              </a:rPr>
              <a:t>&gt; 250</a:t>
            </a:r>
          </a:p>
        </p:txBody>
      </p:sp>
    </p:spTree>
    <p:extLst>
      <p:ext uri="{BB962C8B-B14F-4D97-AF65-F5344CB8AC3E}">
        <p14:creationId xmlns:p14="http://schemas.microsoft.com/office/powerpoint/2010/main" val="287527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655638"/>
            <a:ext cx="2205109" cy="5059362"/>
          </a:xfrm>
        </p:spPr>
        <p:txBody>
          <a:bodyPr/>
          <a:lstStyle/>
          <a:p>
            <a:r>
              <a:rPr lang="en-US" sz="3600" dirty="0">
                <a:solidFill>
                  <a:srgbClr val="0070C0"/>
                </a:solidFill>
              </a:rPr>
              <a:t> </a:t>
            </a:r>
          </a:p>
        </p:txBody>
      </p:sp>
      <p:pic>
        <p:nvPicPr>
          <p:cNvPr id="4" name="Picture 3"/>
          <p:cNvPicPr>
            <a:picLocks noChangeAspect="1"/>
          </p:cNvPicPr>
          <p:nvPr/>
        </p:nvPicPr>
        <p:blipFill>
          <a:blip r:embed="rId3"/>
          <a:stretch>
            <a:fillRect/>
          </a:stretch>
        </p:blipFill>
        <p:spPr>
          <a:xfrm>
            <a:off x="2173264" y="0"/>
            <a:ext cx="7011008" cy="6852498"/>
          </a:xfrm>
          <a:prstGeom prst="rect">
            <a:avLst/>
          </a:prstGeom>
        </p:spPr>
      </p:pic>
      <p:pic>
        <p:nvPicPr>
          <p:cNvPr id="5" name="Picture 4"/>
          <p:cNvPicPr>
            <a:picLocks noChangeAspect="1"/>
          </p:cNvPicPr>
          <p:nvPr/>
        </p:nvPicPr>
        <p:blipFill>
          <a:blip r:embed="rId4"/>
          <a:stretch>
            <a:fillRect/>
          </a:stretch>
        </p:blipFill>
        <p:spPr>
          <a:xfrm>
            <a:off x="7620000" y="4343400"/>
            <a:ext cx="1101882" cy="2292123"/>
          </a:xfrm>
          <a:prstGeom prst="rect">
            <a:avLst/>
          </a:prstGeom>
        </p:spPr>
      </p:pic>
      <p:sp>
        <p:nvSpPr>
          <p:cNvPr id="6" name="TextBox 5"/>
          <p:cNvSpPr txBox="1"/>
          <p:nvPr/>
        </p:nvSpPr>
        <p:spPr>
          <a:xfrm>
            <a:off x="4992773" y="2819400"/>
            <a:ext cx="646331" cy="369332"/>
          </a:xfrm>
          <a:prstGeom prst="rect">
            <a:avLst/>
          </a:prstGeom>
          <a:noFill/>
        </p:spPr>
        <p:txBody>
          <a:bodyPr wrap="none" rtlCol="0">
            <a:spAutoFit/>
          </a:bodyPr>
          <a:lstStyle/>
          <a:p>
            <a:r>
              <a:rPr lang="en-US" b="1" dirty="0">
                <a:solidFill>
                  <a:schemeClr val="bg1"/>
                </a:solidFill>
              </a:rPr>
              <a:t>70%</a:t>
            </a:r>
          </a:p>
        </p:txBody>
      </p:sp>
      <p:sp>
        <p:nvSpPr>
          <p:cNvPr id="9" name="TextBox 8"/>
          <p:cNvSpPr txBox="1"/>
          <p:nvPr/>
        </p:nvSpPr>
        <p:spPr>
          <a:xfrm>
            <a:off x="6629400" y="3188732"/>
            <a:ext cx="518091" cy="369332"/>
          </a:xfrm>
          <a:prstGeom prst="rect">
            <a:avLst/>
          </a:prstGeom>
          <a:noFill/>
        </p:spPr>
        <p:txBody>
          <a:bodyPr wrap="none" rtlCol="0">
            <a:spAutoFit/>
          </a:bodyPr>
          <a:lstStyle/>
          <a:p>
            <a:r>
              <a:rPr lang="en-US" b="1" dirty="0">
                <a:solidFill>
                  <a:schemeClr val="bg1"/>
                </a:solidFill>
              </a:rPr>
              <a:t>5%</a:t>
            </a:r>
          </a:p>
        </p:txBody>
      </p:sp>
      <p:sp>
        <p:nvSpPr>
          <p:cNvPr id="10" name="TextBox 9"/>
          <p:cNvSpPr txBox="1"/>
          <p:nvPr/>
        </p:nvSpPr>
        <p:spPr>
          <a:xfrm>
            <a:off x="6824325" y="2450068"/>
            <a:ext cx="646331" cy="369332"/>
          </a:xfrm>
          <a:prstGeom prst="rect">
            <a:avLst/>
          </a:prstGeom>
          <a:noFill/>
        </p:spPr>
        <p:txBody>
          <a:bodyPr wrap="none" rtlCol="0">
            <a:spAutoFit/>
          </a:bodyPr>
          <a:lstStyle/>
          <a:p>
            <a:r>
              <a:rPr lang="en-US" b="1" dirty="0">
                <a:solidFill>
                  <a:schemeClr val="bg1"/>
                </a:solidFill>
              </a:rPr>
              <a:t>20%</a:t>
            </a:r>
          </a:p>
        </p:txBody>
      </p:sp>
      <p:sp>
        <p:nvSpPr>
          <p:cNvPr id="12" name="TextBox 11"/>
          <p:cNvSpPr txBox="1"/>
          <p:nvPr/>
        </p:nvSpPr>
        <p:spPr>
          <a:xfrm>
            <a:off x="56535" y="0"/>
            <a:ext cx="5287445" cy="6678751"/>
          </a:xfrm>
          <a:prstGeom prst="rect">
            <a:avLst/>
          </a:prstGeom>
          <a:noFill/>
        </p:spPr>
        <p:txBody>
          <a:bodyPr wrap="square" rtlCol="0">
            <a:spAutoFit/>
          </a:bodyPr>
          <a:lstStyle/>
          <a:p>
            <a:r>
              <a:rPr lang="en-US" sz="2800" b="1" dirty="0">
                <a:solidFill>
                  <a:srgbClr val="0000CC"/>
                </a:solidFill>
              </a:rPr>
              <a:t>Northern Guam Lens Aquifer</a:t>
            </a:r>
          </a:p>
          <a:p>
            <a:pPr marL="285750" indent="-285750">
              <a:buSzPct val="120000"/>
              <a:buFont typeface="Arial" panose="020B0604020202020204" pitchFamily="34" charset="0"/>
              <a:buChar char="•"/>
            </a:pPr>
            <a:r>
              <a:rPr lang="en-US" sz="2400" b="1" dirty="0"/>
              <a:t>Area: 264 sq. km (95 sq. mi.) </a:t>
            </a:r>
          </a:p>
          <a:p>
            <a:pPr marL="285750" indent="-285750">
              <a:buSzPct val="120000"/>
              <a:buFont typeface="Arial" panose="020B0604020202020204" pitchFamily="34" charset="0"/>
              <a:buChar char="•"/>
            </a:pPr>
            <a:r>
              <a:rPr lang="en-US" sz="2400" b="1" dirty="0"/>
              <a:t>Active wells: ~100</a:t>
            </a:r>
          </a:p>
          <a:p>
            <a:pPr marL="285750" indent="-285750">
              <a:buSzPct val="120000"/>
              <a:buFont typeface="Arial" panose="020B0604020202020204" pitchFamily="34" charset="0"/>
              <a:buChar char="•"/>
            </a:pPr>
            <a:r>
              <a:rPr lang="en-US" sz="2400" b="1" dirty="0"/>
              <a:t>Six groundwater basins</a:t>
            </a:r>
          </a:p>
          <a:p>
            <a:pPr marL="633413" lvl="1" indent="-342900">
              <a:buSzPct val="120000"/>
              <a:buFont typeface="Wingdings" panose="05000000000000000000" pitchFamily="2" charset="2"/>
              <a:buChar char="Ø"/>
            </a:pPr>
            <a:r>
              <a:rPr lang="en-US" sz="2000" b="1" dirty="0"/>
              <a:t>Yigo-Tumon: 30%</a:t>
            </a:r>
          </a:p>
          <a:p>
            <a:pPr marL="633413" lvl="1" indent="-342900">
              <a:buSzPct val="120000"/>
              <a:buFont typeface="Wingdings" panose="05000000000000000000" pitchFamily="2" charset="2"/>
              <a:buChar char="Ø"/>
            </a:pPr>
            <a:r>
              <a:rPr lang="en-US" sz="2000" b="1" dirty="0"/>
              <a:t>Agafa Gumas: 23%</a:t>
            </a:r>
          </a:p>
          <a:p>
            <a:pPr marL="633413" lvl="1" indent="-342900">
              <a:buSzPct val="120000"/>
              <a:buFont typeface="Wingdings" panose="05000000000000000000" pitchFamily="2" charset="2"/>
              <a:buChar char="Ø"/>
            </a:pPr>
            <a:r>
              <a:rPr lang="en-US" sz="2000" b="1" dirty="0"/>
              <a:t>Hagåtña: 22%</a:t>
            </a:r>
          </a:p>
          <a:p>
            <a:pPr marL="633413" lvl="1" indent="-342900">
              <a:buSzPct val="120000"/>
              <a:buFont typeface="Wingdings" panose="05000000000000000000" pitchFamily="2" charset="2"/>
              <a:buChar char="Ø"/>
            </a:pPr>
            <a:r>
              <a:rPr lang="en-US" sz="2000" b="1" dirty="0"/>
              <a:t>Mangilao: 10%</a:t>
            </a:r>
          </a:p>
          <a:p>
            <a:pPr marL="633413" lvl="1" indent="-342900">
              <a:buSzPct val="120000"/>
              <a:buFont typeface="Wingdings" panose="05000000000000000000" pitchFamily="2" charset="2"/>
              <a:buChar char="Ø"/>
            </a:pPr>
            <a:r>
              <a:rPr lang="en-US" sz="2000" b="1" dirty="0"/>
              <a:t>Andersen: 8%</a:t>
            </a:r>
          </a:p>
          <a:p>
            <a:pPr marL="633413" lvl="1" indent="-342900">
              <a:buSzPct val="120000"/>
              <a:buFont typeface="Wingdings" panose="05000000000000000000" pitchFamily="2" charset="2"/>
              <a:buChar char="Ø"/>
            </a:pPr>
            <a:r>
              <a:rPr lang="en-US" sz="2000" b="1" dirty="0"/>
              <a:t>Finegayan: 7%</a:t>
            </a:r>
          </a:p>
          <a:p>
            <a:pPr marL="285750" indent="-285750">
              <a:buSzPct val="120000"/>
              <a:buFont typeface="Arial" panose="020B0604020202020204" pitchFamily="34" charset="0"/>
              <a:buChar char="•"/>
            </a:pPr>
            <a:r>
              <a:rPr lang="en-US" sz="2400" b="1" dirty="0"/>
              <a:t>Three groundwater zones</a:t>
            </a:r>
          </a:p>
          <a:p>
            <a:pPr marL="633413" lvl="1" indent="-342900">
              <a:buFont typeface="Wingdings" panose="05000000000000000000" pitchFamily="2" charset="2"/>
              <a:buChar char="Ø"/>
            </a:pPr>
            <a:r>
              <a:rPr lang="en-US" sz="2000" b="1" dirty="0"/>
              <a:t>Basal: 70%</a:t>
            </a:r>
          </a:p>
          <a:p>
            <a:pPr marL="633413" lvl="1" indent="-342900">
              <a:buFont typeface="Wingdings" panose="05000000000000000000" pitchFamily="2" charset="2"/>
              <a:buChar char="Ø"/>
            </a:pPr>
            <a:r>
              <a:rPr lang="en-US" sz="2000" b="1" dirty="0"/>
              <a:t>Para-basal: 5%</a:t>
            </a:r>
          </a:p>
          <a:p>
            <a:pPr marL="633413" lvl="1" indent="-342900">
              <a:buFont typeface="Wingdings" panose="05000000000000000000" pitchFamily="2" charset="2"/>
              <a:buChar char="Ø"/>
            </a:pPr>
            <a:r>
              <a:rPr lang="en-US" sz="2000" b="1" dirty="0"/>
              <a:t>Supra-basal: 20%</a:t>
            </a:r>
          </a:p>
          <a:p>
            <a:pPr marL="342900" indent="-342900">
              <a:buSzPct val="120000"/>
              <a:buFont typeface="Arial" panose="020B0604020202020204" pitchFamily="34" charset="0"/>
              <a:buChar char="•"/>
            </a:pPr>
            <a:r>
              <a:rPr lang="en-US" sz="2400" b="1" dirty="0"/>
              <a:t>Recharge</a:t>
            </a:r>
          </a:p>
          <a:p>
            <a:pPr marL="633413" lvl="1" indent="-342900">
              <a:buSzPct val="120000"/>
              <a:buFont typeface="Wingdings" panose="05000000000000000000" pitchFamily="2" charset="2"/>
              <a:buChar char="Ø"/>
            </a:pPr>
            <a:r>
              <a:rPr lang="en-US" sz="2000" b="1" dirty="0"/>
              <a:t>255 MGD</a:t>
            </a:r>
          </a:p>
          <a:p>
            <a:pPr marL="977900" lvl="2" indent="-230188">
              <a:buSzPct val="120000"/>
              <a:buFont typeface="Arial" panose="020B0604020202020204" pitchFamily="34" charset="0"/>
              <a:buChar char="•"/>
            </a:pPr>
            <a:r>
              <a:rPr lang="en-US" sz="2000" b="1" dirty="0"/>
              <a:t>65″/</a:t>
            </a:r>
            <a:r>
              <a:rPr lang="en-US" sz="2000" b="1" dirty="0" err="1"/>
              <a:t>yr</a:t>
            </a:r>
            <a:endParaRPr lang="en-US" sz="2000" b="1" dirty="0"/>
          </a:p>
          <a:p>
            <a:pPr marL="633413" lvl="1" indent="-342900">
              <a:buSzPct val="120000"/>
              <a:buFont typeface="Wingdings" panose="05000000000000000000" pitchFamily="2" charset="2"/>
              <a:buChar char="Ø"/>
            </a:pPr>
            <a:r>
              <a:rPr lang="en-US" sz="2000" b="1" dirty="0"/>
              <a:t>200 MGD</a:t>
            </a:r>
          </a:p>
          <a:p>
            <a:pPr marL="977900" lvl="2" indent="-230188">
              <a:buSzPct val="120000"/>
              <a:buFont typeface="Arial" panose="020B0604020202020204" pitchFamily="34" charset="0"/>
              <a:buChar char="•"/>
            </a:pPr>
            <a:r>
              <a:rPr lang="en-US" sz="2000" b="1" dirty="0"/>
              <a:t>51″/</a:t>
            </a:r>
            <a:r>
              <a:rPr lang="en-US" sz="2000" b="1" dirty="0" err="1"/>
              <a:t>yr</a:t>
            </a:r>
            <a:endParaRPr lang="en-US" sz="2000" b="1" dirty="0"/>
          </a:p>
          <a:p>
            <a:pPr marL="747712" lvl="2">
              <a:buSzPct val="120000"/>
            </a:pPr>
            <a:endParaRPr lang="en-US" sz="2000" b="1" dirty="0"/>
          </a:p>
        </p:txBody>
      </p:sp>
    </p:spTree>
    <p:extLst>
      <p:ext uri="{BB962C8B-B14F-4D97-AF65-F5344CB8AC3E}">
        <p14:creationId xmlns:p14="http://schemas.microsoft.com/office/powerpoint/2010/main" val="143491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0" y="-15240"/>
            <a:ext cx="9144000" cy="548640"/>
          </a:xfrm>
          <a:prstGeom prst="rect">
            <a:avLst/>
          </a:prstGeom>
          <a:gradFill flip="none" rotWithShape="1">
            <a:gsLst>
              <a:gs pos="0">
                <a:srgbClr val="5E9EFF"/>
              </a:gs>
              <a:gs pos="39999">
                <a:srgbClr val="85C2FF"/>
              </a:gs>
              <a:gs pos="70000">
                <a:srgbClr val="C4D6EB"/>
              </a:gs>
            </a:gsLst>
            <a:lin ang="5400000" scaled="0"/>
            <a:tileRect/>
          </a:gradFill>
        </p:spPr>
        <p:txBody>
          <a:bodyPr wrap="square" rtlCol="0">
            <a:spAutoFit/>
          </a:bodyPr>
          <a:lstStyle/>
          <a:p>
            <a:pPr algn="ctr"/>
            <a:endParaRPr lang="en-US" sz="36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endParaRPr>
          </a:p>
        </p:txBody>
      </p:sp>
      <p:pic>
        <p:nvPicPr>
          <p:cNvPr id="9" name="Picture 8" descr="Picture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0"/>
            <a:ext cx="933450" cy="1314450"/>
          </a:xfrm>
          <a:prstGeom prst="rect">
            <a:avLst/>
          </a:prstGeom>
          <a:noFill/>
          <a:ln>
            <a:noFill/>
          </a:ln>
          <a:effectLst>
            <a:outerShdw blurRad="50800" dist="38100" dir="2700000" algn="tl" rotWithShape="0">
              <a:prstClr val="black">
                <a:alpha val="40000"/>
              </a:prstClr>
            </a:outerShdw>
          </a:effectLst>
        </p:spPr>
      </p:pic>
      <p:sp>
        <p:nvSpPr>
          <p:cNvPr id="2" name="Title 1"/>
          <p:cNvSpPr>
            <a:spLocks noGrp="1"/>
          </p:cNvSpPr>
          <p:nvPr>
            <p:ph type="ctrTitle"/>
          </p:nvPr>
        </p:nvSpPr>
        <p:spPr>
          <a:xfrm>
            <a:off x="76200" y="1447800"/>
            <a:ext cx="8915400" cy="3943350"/>
          </a:xfrm>
        </p:spPr>
        <p:txBody>
          <a:bodyPr>
            <a:noAutofit/>
          </a:bodyPr>
          <a:lstStyle/>
          <a:p>
            <a:r>
              <a:rPr lang="en-US" sz="54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latin typeface="Arial Black" panose="020B0A04020102020204" pitchFamily="34" charset="0"/>
              </a:rPr>
              <a:t>The Northern Guam </a:t>
            </a:r>
            <a:br>
              <a:rPr lang="en-US" sz="54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latin typeface="Arial Black" panose="020B0A04020102020204" pitchFamily="34" charset="0"/>
              </a:rPr>
            </a:br>
            <a:r>
              <a:rPr lang="en-US" sz="54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latin typeface="Arial Black" panose="020B0A04020102020204" pitchFamily="34" charset="0"/>
              </a:rPr>
              <a:t>Lens Aquifer</a:t>
            </a:r>
            <a:r>
              <a:rPr lang="en-US" sz="54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
            </a:r>
            <a:br>
              <a:rPr lang="en-US" sz="54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br>
            <a:r>
              <a:rPr lang="en-US" sz="24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
            </a:r>
            <a:br>
              <a:rPr lang="en-US" sz="24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br>
            <a:r>
              <a:rPr lang="en-US" sz="32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latin typeface="Arial Black" panose="020B0A04020102020204" pitchFamily="34" charset="0"/>
              </a:rPr>
              <a:t>Concepts and Terms</a:t>
            </a:r>
            <a:endParaRPr lang="en-US" sz="3200" dirty="0">
              <a:latin typeface="Arial Black" panose="020B0A04020102020204" pitchFamily="34" charset="0"/>
            </a:endParaRPr>
          </a:p>
        </p:txBody>
      </p:sp>
      <p:sp>
        <p:nvSpPr>
          <p:cNvPr id="4" name="Subtitle 3"/>
          <p:cNvSpPr>
            <a:spLocks noGrp="1"/>
          </p:cNvSpPr>
          <p:nvPr>
            <p:ph type="subTitle" idx="1"/>
          </p:nvPr>
        </p:nvSpPr>
        <p:spPr>
          <a:xfrm>
            <a:off x="0" y="5467350"/>
            <a:ext cx="9144000" cy="1238250"/>
          </a:xfrm>
        </p:spPr>
        <p:txBody>
          <a:bodyPr>
            <a:normAutofit fontScale="77500" lnSpcReduction="20000"/>
          </a:bodyPr>
          <a:lstStyle/>
          <a:p>
            <a:endParaRPr lang="en-US" sz="2000" b="1" baseline="30000" dirty="0">
              <a:solidFill>
                <a:schemeClr val="bg1"/>
              </a:solidFill>
            </a:endParaRPr>
          </a:p>
          <a:p>
            <a:r>
              <a:rPr lang="en-US" sz="2400" b="1" dirty="0">
                <a:solidFill>
                  <a:schemeClr val="bg1"/>
                </a:solidFill>
                <a:latin typeface="Arial Black" panose="020B0A04020102020204" pitchFamily="34" charset="0"/>
              </a:rPr>
              <a:t>Professional Workshop Series</a:t>
            </a:r>
          </a:p>
          <a:p>
            <a:r>
              <a:rPr lang="en-US" sz="1900" b="1" dirty="0">
                <a:solidFill>
                  <a:schemeClr val="bg1"/>
                </a:solidFill>
                <a:latin typeface="Arial Black" panose="020B0A04020102020204" pitchFamily="34" charset="0"/>
              </a:rPr>
              <a:t>Workshop #1: </a:t>
            </a:r>
            <a:r>
              <a:rPr lang="en-US" sz="1900" b="1" dirty="0" smtClean="0">
                <a:solidFill>
                  <a:schemeClr val="bg1"/>
                </a:solidFill>
                <a:latin typeface="Arial Black" panose="020B0A04020102020204" pitchFamily="34" charset="0"/>
              </a:rPr>
              <a:t>September 11, </a:t>
            </a:r>
            <a:r>
              <a:rPr lang="en-US" sz="1900" b="1" dirty="0">
                <a:solidFill>
                  <a:schemeClr val="bg1"/>
                </a:solidFill>
                <a:latin typeface="Arial Black" panose="020B0A04020102020204" pitchFamily="34" charset="0"/>
              </a:rPr>
              <a:t>2016</a:t>
            </a:r>
          </a:p>
          <a:p>
            <a:r>
              <a:rPr lang="en-US" sz="1900" b="1" dirty="0">
                <a:solidFill>
                  <a:schemeClr val="bg1"/>
                </a:solidFill>
                <a:latin typeface="Arial Black" panose="020B0A04020102020204" pitchFamily="34" charset="0"/>
              </a:rPr>
              <a:t>Water &amp; Environmental Research Institute of the Western Pacific</a:t>
            </a:r>
          </a:p>
          <a:p>
            <a:r>
              <a:rPr lang="en-US" sz="1900" b="1" dirty="0">
                <a:solidFill>
                  <a:schemeClr val="bg1"/>
                </a:solidFill>
                <a:latin typeface="Arial Black" panose="020B0A04020102020204" pitchFamily="34" charset="0"/>
              </a:rPr>
              <a:t>University of Guam</a:t>
            </a:r>
          </a:p>
        </p:txBody>
      </p:sp>
    </p:spTree>
    <p:extLst>
      <p:ext uri="{BB962C8B-B14F-4D97-AF65-F5344CB8AC3E}">
        <p14:creationId xmlns:p14="http://schemas.microsoft.com/office/powerpoint/2010/main" val="115275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2732088" y="239712"/>
            <a:ext cx="3657600" cy="827088"/>
          </a:xfrm>
          <a:noFill/>
        </p:spPr>
        <p:txBody>
          <a:bodyPr anchor="ctr" anchorCtr="1"/>
          <a:lstStyle/>
          <a:p>
            <a:pPr eaLnBrk="1" hangingPunct="1"/>
            <a:r>
              <a:rPr lang="en-US" sz="4800" b="1" dirty="0">
                <a:solidFill>
                  <a:srgbClr val="FFFF00"/>
                </a:solidFill>
                <a:effectLst>
                  <a:outerShdw blurRad="38100" dist="38100" dir="2700000" algn="tl">
                    <a:srgbClr val="000000"/>
                  </a:outerShdw>
                </a:effectLst>
              </a:rPr>
              <a:t>Overview</a:t>
            </a:r>
            <a:endParaRPr lang="en-US" sz="2000" b="1" dirty="0">
              <a:solidFill>
                <a:srgbClr val="FFFF00"/>
              </a:solidFill>
              <a:effectLst>
                <a:outerShdw blurRad="38100" dist="38100" dir="2700000" algn="tl">
                  <a:srgbClr val="000000"/>
                </a:outerShdw>
              </a:effectLst>
            </a:endParaRPr>
          </a:p>
        </p:txBody>
      </p:sp>
      <p:sp>
        <p:nvSpPr>
          <p:cNvPr id="74755" name="Rectangle 3"/>
          <p:cNvSpPr>
            <a:spLocks noChangeArrowheads="1"/>
          </p:cNvSpPr>
          <p:nvPr/>
        </p:nvSpPr>
        <p:spPr bwMode="auto">
          <a:xfrm>
            <a:off x="805656" y="1981200"/>
            <a:ext cx="7532688" cy="3048000"/>
          </a:xfrm>
          <a:prstGeom prst="rect">
            <a:avLst/>
          </a:prstGeom>
          <a:solidFill>
            <a:srgbClr val="0000FF">
              <a:alpha val="50000"/>
            </a:srgbClr>
          </a:solidFill>
          <a:ln>
            <a:noFill/>
          </a:ln>
          <a:extLst/>
        </p:spPr>
        <p:txBody>
          <a:bodyPr anchor="ctr" anchorCtr="1">
            <a:normAutofit fontScale="92500"/>
          </a:bodyPr>
          <a:lstStyle>
            <a:lvl1pPr marL="342900" indent="-342900"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63550" indent="-457200" eaLnBrk="1" fontAlgn="base" hangingPunct="1">
              <a:spcBef>
                <a:spcPct val="20000"/>
              </a:spcBef>
              <a:spcAft>
                <a:spcPct val="0"/>
              </a:spcAft>
              <a:buFont typeface="Arial" panose="020B0604020202020204" pitchFamily="34" charset="0"/>
              <a:buChar char="•"/>
            </a:pPr>
            <a:r>
              <a:rPr lang="en-US" b="1" dirty="0">
                <a:solidFill>
                  <a:srgbClr val="FFFF00"/>
                </a:solidFill>
                <a:effectLst>
                  <a:outerShdw blurRad="38100" dist="38100" dir="2700000" algn="tl">
                    <a:srgbClr val="000000"/>
                  </a:outerShdw>
                </a:effectLst>
                <a:cs typeface="Tahoma" panose="020B0604030504040204" pitchFamily="34" charset="0"/>
              </a:rPr>
              <a:t>3 geologic units</a:t>
            </a:r>
          </a:p>
          <a:p>
            <a:pPr marL="463550" indent="-457200" eaLnBrk="1" fontAlgn="base" hangingPunct="1">
              <a:spcBef>
                <a:spcPct val="20000"/>
              </a:spcBef>
              <a:spcAft>
                <a:spcPct val="0"/>
              </a:spcAft>
              <a:buFont typeface="Arial" panose="020B0604020202020204" pitchFamily="34" charset="0"/>
              <a:buChar char="•"/>
            </a:pPr>
            <a:r>
              <a:rPr lang="en-US" b="1" dirty="0">
                <a:solidFill>
                  <a:srgbClr val="FFFF00"/>
                </a:solidFill>
                <a:effectLst>
                  <a:outerShdw blurRad="38100" dist="38100" dir="2700000" algn="tl">
                    <a:srgbClr val="000000"/>
                  </a:outerShdw>
                </a:effectLst>
                <a:cs typeface="Tahoma" panose="020B0604030504040204" pitchFamily="34" charset="0"/>
              </a:rPr>
              <a:t>6 aquifer basins</a:t>
            </a:r>
          </a:p>
          <a:p>
            <a:pPr marL="463550" indent="-457200" eaLnBrk="1" fontAlgn="base" hangingPunct="1">
              <a:spcBef>
                <a:spcPct val="20000"/>
              </a:spcBef>
              <a:spcAft>
                <a:spcPct val="0"/>
              </a:spcAft>
              <a:buFont typeface="Arial" panose="020B0604020202020204" pitchFamily="34" charset="0"/>
              <a:buChar char="•"/>
            </a:pPr>
            <a:r>
              <a:rPr lang="en-US" b="1" dirty="0">
                <a:solidFill>
                  <a:srgbClr val="FFFF00"/>
                </a:solidFill>
                <a:effectLst>
                  <a:outerShdw blurRad="38100" dist="38100" dir="2700000" algn="tl">
                    <a:srgbClr val="000000"/>
                  </a:outerShdw>
                </a:effectLst>
                <a:cs typeface="Tahoma" panose="020B0604030504040204" pitchFamily="34" charset="0"/>
              </a:rPr>
              <a:t>3 groundwater zones</a:t>
            </a:r>
          </a:p>
          <a:p>
            <a:pPr marL="463550" indent="-457200" eaLnBrk="1" fontAlgn="base" hangingPunct="1">
              <a:spcBef>
                <a:spcPct val="20000"/>
              </a:spcBef>
              <a:spcAft>
                <a:spcPct val="0"/>
              </a:spcAft>
              <a:buFont typeface="Arial" panose="020B0604020202020204" pitchFamily="34" charset="0"/>
              <a:buChar char="•"/>
            </a:pPr>
            <a:r>
              <a:rPr lang="en-US" b="1" dirty="0">
                <a:solidFill>
                  <a:srgbClr val="FFFF00"/>
                </a:solidFill>
                <a:effectLst>
                  <a:outerShdw blurRad="38100" dist="38100" dir="2700000" algn="tl">
                    <a:srgbClr val="000000"/>
                  </a:outerShdw>
                </a:effectLst>
                <a:cs typeface="Tahoma" panose="020B0604030504040204" pitchFamily="34" charset="0"/>
              </a:rPr>
              <a:t>5 groundwater salinity benchmarks</a:t>
            </a:r>
          </a:p>
          <a:p>
            <a:pPr marL="463550" indent="-457200" eaLnBrk="1" fontAlgn="base" hangingPunct="1">
              <a:spcBef>
                <a:spcPct val="20000"/>
              </a:spcBef>
              <a:spcAft>
                <a:spcPct val="0"/>
              </a:spcAft>
              <a:buFont typeface="Arial" panose="020B0604020202020204" pitchFamily="34" charset="0"/>
              <a:buChar char="•"/>
            </a:pPr>
            <a:r>
              <a:rPr lang="en-US" b="1" dirty="0">
                <a:solidFill>
                  <a:srgbClr val="FFFF00"/>
                </a:solidFill>
                <a:effectLst>
                  <a:outerShdw blurRad="38100" dist="38100" dir="2700000" algn="tl">
                    <a:srgbClr val="000000"/>
                  </a:outerShdw>
                </a:effectLst>
                <a:cs typeface="Tahoma" panose="020B0604030504040204" pitchFamily="34" charset="0"/>
              </a:rPr>
              <a:t>Current configuration and conditions </a:t>
            </a:r>
          </a:p>
        </p:txBody>
      </p:sp>
    </p:spTree>
    <p:extLst>
      <p:ext uri="{BB962C8B-B14F-4D97-AF65-F5344CB8AC3E}">
        <p14:creationId xmlns:p14="http://schemas.microsoft.com/office/powerpoint/2010/main" val="18576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p:cTn id="7" dur="500" fill="hold"/>
                                        <p:tgtEl>
                                          <p:spTgt spid="74755"/>
                                        </p:tgtEl>
                                        <p:attrNameLst>
                                          <p:attrName>ppt_w</p:attrName>
                                        </p:attrNameLst>
                                      </p:cBhvr>
                                      <p:tavLst>
                                        <p:tav tm="0">
                                          <p:val>
                                            <p:fltVal val="0"/>
                                          </p:val>
                                        </p:tav>
                                        <p:tav tm="100000">
                                          <p:val>
                                            <p:strVal val="#ppt_w"/>
                                          </p:val>
                                        </p:tav>
                                      </p:tavLst>
                                    </p:anim>
                                    <p:anim calcmode="lin" valueType="num">
                                      <p:cBhvr>
                                        <p:cTn id="8" dur="500" fill="hold"/>
                                        <p:tgtEl>
                                          <p:spTgt spid="74755"/>
                                        </p:tgtEl>
                                        <p:attrNameLst>
                                          <p:attrName>ppt_h</p:attrName>
                                        </p:attrNameLst>
                                      </p:cBhvr>
                                      <p:tavLst>
                                        <p:tav tm="0">
                                          <p:val>
                                            <p:fltVal val="0"/>
                                          </p:val>
                                        </p:tav>
                                        <p:tav tm="100000">
                                          <p:val>
                                            <p:strVal val="#ppt_h"/>
                                          </p:val>
                                        </p:tav>
                                      </p:tavLst>
                                    </p:anim>
                                    <p:animEffect transition="in" filter="fade">
                                      <p:cBhvr>
                                        <p:cTn id="9"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2" name="Rectangle 2"/>
          <p:cNvSpPr>
            <a:spLocks noChangeArrowheads="1"/>
          </p:cNvSpPr>
          <p:nvPr/>
        </p:nvSpPr>
        <p:spPr bwMode="auto">
          <a:xfrm>
            <a:off x="0" y="1358900"/>
            <a:ext cx="9144000" cy="4737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cs typeface="Arial" panose="020B0604020202020204" pitchFamily="34" charset="0"/>
            </a:endParaRPr>
          </a:p>
        </p:txBody>
      </p:sp>
      <p:pic>
        <p:nvPicPr>
          <p:cNvPr id="7173" name="Picture 3" descr="aquifer-voids"/>
          <p:cNvPicPr>
            <a:picLocks noChangeAspect="1" noChangeArrowheads="1"/>
          </p:cNvPicPr>
          <p:nvPr/>
        </p:nvPicPr>
        <p:blipFill>
          <a:blip r:embed="rId3">
            <a:extLst>
              <a:ext uri="{28A0092B-C50C-407E-A947-70E740481C1C}">
                <a14:useLocalDpi xmlns:a14="http://schemas.microsoft.com/office/drawing/2010/main" val="0"/>
              </a:ext>
            </a:extLst>
          </a:blip>
          <a:srcRect t="16304" b="37921"/>
          <a:stretch>
            <a:fillRect/>
          </a:stretch>
        </p:blipFill>
        <p:spPr bwMode="auto">
          <a:xfrm>
            <a:off x="0" y="2897188"/>
            <a:ext cx="914400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Freeform 57"/>
          <p:cNvSpPr/>
          <p:nvPr/>
        </p:nvSpPr>
        <p:spPr>
          <a:xfrm>
            <a:off x="3389313" y="3479800"/>
            <a:ext cx="3657600" cy="1600200"/>
          </a:xfrm>
          <a:custGeom>
            <a:avLst/>
            <a:gdLst>
              <a:gd name="connsiteX0" fmla="*/ 2612571 w 2612571"/>
              <a:gd name="connsiteY0" fmla="*/ 0 h 1685109"/>
              <a:gd name="connsiteX1" fmla="*/ 1894114 w 2612571"/>
              <a:gd name="connsiteY1" fmla="*/ 78377 h 1685109"/>
              <a:gd name="connsiteX2" fmla="*/ 1240971 w 2612571"/>
              <a:gd name="connsiteY2" fmla="*/ 156754 h 1685109"/>
              <a:gd name="connsiteX3" fmla="*/ 888274 w 2612571"/>
              <a:gd name="connsiteY3" fmla="*/ 352697 h 1685109"/>
              <a:gd name="connsiteX4" fmla="*/ 509451 w 2612571"/>
              <a:gd name="connsiteY4" fmla="*/ 888274 h 1685109"/>
              <a:gd name="connsiteX5" fmla="*/ 235131 w 2612571"/>
              <a:gd name="connsiteY5" fmla="*/ 1293223 h 1685109"/>
              <a:gd name="connsiteX6" fmla="*/ 0 w 2612571"/>
              <a:gd name="connsiteY6" fmla="*/ 1685109 h 1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571" h="1685109">
                <a:moveTo>
                  <a:pt x="2612571" y="0"/>
                </a:moveTo>
                <a:lnTo>
                  <a:pt x="1894114" y="78377"/>
                </a:lnTo>
                <a:cubicBezTo>
                  <a:pt x="1665514" y="104503"/>
                  <a:pt x="1408611" y="111034"/>
                  <a:pt x="1240971" y="156754"/>
                </a:cubicBezTo>
                <a:cubicBezTo>
                  <a:pt x="1073331" y="202474"/>
                  <a:pt x="1010194" y="230777"/>
                  <a:pt x="888274" y="352697"/>
                </a:cubicBezTo>
                <a:cubicBezTo>
                  <a:pt x="766354" y="474617"/>
                  <a:pt x="618308" y="731520"/>
                  <a:pt x="509451" y="888274"/>
                </a:cubicBezTo>
                <a:cubicBezTo>
                  <a:pt x="400594" y="1045028"/>
                  <a:pt x="320039" y="1160417"/>
                  <a:pt x="235131" y="1293223"/>
                </a:cubicBezTo>
                <a:cubicBezTo>
                  <a:pt x="150223" y="1426029"/>
                  <a:pt x="75111" y="1555569"/>
                  <a:pt x="0" y="1685109"/>
                </a:cubicBezTo>
              </a:path>
            </a:pathLst>
          </a:custGeom>
          <a:ln w="31750" cap="sq">
            <a:solidFill>
              <a:srgbClr val="0000CC"/>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TextBox 58"/>
          <p:cNvSpPr txBox="1">
            <a:spLocks noChangeArrowheads="1"/>
          </p:cNvSpPr>
          <p:nvPr/>
        </p:nvSpPr>
        <p:spPr bwMode="auto">
          <a:xfrm>
            <a:off x="5118100" y="4495800"/>
            <a:ext cx="11414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rgbClr val="0000CC"/>
                </a:solidFill>
                <a:effectLst/>
                <a:uLnTx/>
                <a:uFillTx/>
                <a:latin typeface="Arial" panose="020B0604020202020204" pitchFamily="34" charset="0"/>
                <a:cs typeface="Arial" panose="020B0604020202020204" pitchFamily="34" charset="0"/>
              </a:rPr>
              <a:t>Barrigada LS</a:t>
            </a:r>
          </a:p>
        </p:txBody>
      </p:sp>
      <p:sp>
        <p:nvSpPr>
          <p:cNvPr id="23556" name="Text Box 4"/>
          <p:cNvSpPr txBox="1">
            <a:spLocks noChangeArrowheads="1"/>
          </p:cNvSpPr>
          <p:nvPr/>
        </p:nvSpPr>
        <p:spPr bwMode="auto">
          <a:xfrm>
            <a:off x="1468438" y="3709988"/>
            <a:ext cx="1422400" cy="457200"/>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discharging fresh water</a:t>
            </a:r>
          </a:p>
        </p:txBody>
      </p:sp>
      <p:sp>
        <p:nvSpPr>
          <p:cNvPr id="23557" name="Text Box 5"/>
          <p:cNvSpPr txBox="1">
            <a:spLocks noChangeArrowheads="1"/>
          </p:cNvSpPr>
          <p:nvPr/>
        </p:nvSpPr>
        <p:spPr bwMode="auto">
          <a:xfrm>
            <a:off x="1600200" y="479425"/>
            <a:ext cx="5983288" cy="579438"/>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accent2"/>
                </a:solidFill>
                <a:effectLst>
                  <a:outerShdw blurRad="38100" dist="38100" dir="2700000" algn="tl">
                    <a:srgbClr val="C0C0C0"/>
                  </a:outerShdw>
                </a:effectLst>
                <a:uLnTx/>
                <a:uFillTx/>
                <a:latin typeface="Arial" charset="0"/>
                <a:cs typeface="Arial" charset="0"/>
              </a:rPr>
              <a:t>Northern Guam Lens Aquifer</a:t>
            </a:r>
          </a:p>
        </p:txBody>
      </p:sp>
      <p:sp>
        <p:nvSpPr>
          <p:cNvPr id="23558" name="Text Box 6"/>
          <p:cNvSpPr txBox="1">
            <a:spLocks noChangeArrowheads="1"/>
          </p:cNvSpPr>
          <p:nvPr/>
        </p:nvSpPr>
        <p:spPr bwMode="auto">
          <a:xfrm>
            <a:off x="6577013" y="3575050"/>
            <a:ext cx="1219200" cy="274638"/>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percolation</a:t>
            </a:r>
          </a:p>
        </p:txBody>
      </p:sp>
      <p:sp>
        <p:nvSpPr>
          <p:cNvPr id="23559" name="Text Box 7"/>
          <p:cNvSpPr txBox="1">
            <a:spLocks noChangeArrowheads="1"/>
          </p:cNvSpPr>
          <p:nvPr/>
        </p:nvSpPr>
        <p:spPr bwMode="auto">
          <a:xfrm>
            <a:off x="-76200" y="4960938"/>
            <a:ext cx="762000" cy="5492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6600"/>
                </a:solidFill>
                <a:effectLst>
                  <a:outerShdw blurRad="38100" dist="38100" dir="2700000" algn="tl">
                    <a:srgbClr val="C0C0C0"/>
                  </a:outerShdw>
                </a:effectLst>
                <a:uLnTx/>
                <a:uFillTx/>
                <a:latin typeface="Arial" charset="0"/>
                <a:cs typeface="Arial" charset="0"/>
              </a:rPr>
              <a:t>sea water</a:t>
            </a:r>
          </a:p>
        </p:txBody>
      </p:sp>
      <p:sp>
        <p:nvSpPr>
          <p:cNvPr id="7180" name="Text Box 8"/>
          <p:cNvSpPr txBox="1">
            <a:spLocks noChangeArrowheads="1"/>
          </p:cNvSpPr>
          <p:nvPr/>
        </p:nvSpPr>
        <p:spPr bwMode="auto">
          <a:xfrm>
            <a:off x="4862513" y="4086225"/>
            <a:ext cx="1733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fresh water lens</a:t>
            </a:r>
          </a:p>
        </p:txBody>
      </p:sp>
      <p:sp>
        <p:nvSpPr>
          <p:cNvPr id="7181" name="Text Box 9"/>
          <p:cNvSpPr txBox="1">
            <a:spLocks noChangeArrowheads="1"/>
          </p:cNvSpPr>
          <p:nvPr/>
        </p:nvSpPr>
        <p:spPr bwMode="auto">
          <a:xfrm>
            <a:off x="3276600" y="5241925"/>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volcanic basement</a:t>
            </a:r>
          </a:p>
        </p:txBody>
      </p:sp>
      <p:sp>
        <p:nvSpPr>
          <p:cNvPr id="7182" name="Text Box 10"/>
          <p:cNvSpPr txBox="1">
            <a:spLocks noChangeArrowheads="1"/>
          </p:cNvSpPr>
          <p:nvPr/>
        </p:nvSpPr>
        <p:spPr bwMode="auto">
          <a:xfrm>
            <a:off x="3171825" y="4473575"/>
            <a:ext cx="1905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5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limestone bedrock </a:t>
            </a:r>
          </a:p>
        </p:txBody>
      </p:sp>
      <p:sp>
        <p:nvSpPr>
          <p:cNvPr id="7183" name="Line 11"/>
          <p:cNvSpPr>
            <a:spLocks noChangeShapeType="1"/>
          </p:cNvSpPr>
          <p:nvPr/>
        </p:nvSpPr>
        <p:spPr bwMode="auto">
          <a:xfrm flipH="1">
            <a:off x="73644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84" name="Line 12"/>
          <p:cNvSpPr>
            <a:spLocks noChangeShapeType="1"/>
          </p:cNvSpPr>
          <p:nvPr/>
        </p:nvSpPr>
        <p:spPr bwMode="auto">
          <a:xfrm flipH="1">
            <a:off x="67167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85" name="Line 13"/>
          <p:cNvSpPr>
            <a:spLocks noChangeShapeType="1"/>
          </p:cNvSpPr>
          <p:nvPr/>
        </p:nvSpPr>
        <p:spPr bwMode="auto">
          <a:xfrm flipH="1">
            <a:off x="42275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86" name="Line 14"/>
          <p:cNvSpPr>
            <a:spLocks noChangeShapeType="1"/>
          </p:cNvSpPr>
          <p:nvPr/>
        </p:nvSpPr>
        <p:spPr bwMode="auto">
          <a:xfrm flipH="1">
            <a:off x="3249613" y="4121150"/>
            <a:ext cx="457200" cy="0"/>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187" name="Picture 15" descr="j017253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64138" y="2286000"/>
            <a:ext cx="1371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descr="j017253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2286000"/>
            <a:ext cx="1371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9" name="Group 21"/>
          <p:cNvGrpSpPr>
            <a:grpSpLocks/>
          </p:cNvGrpSpPr>
          <p:nvPr/>
        </p:nvGrpSpPr>
        <p:grpSpPr bwMode="auto">
          <a:xfrm>
            <a:off x="6230938" y="1200150"/>
            <a:ext cx="2514600" cy="1600200"/>
            <a:chOff x="3024" y="-96"/>
            <a:chExt cx="1584" cy="1008"/>
          </a:xfrm>
        </p:grpSpPr>
        <p:pic>
          <p:nvPicPr>
            <p:cNvPr id="7220" name="Picture 22" descr="NA02277_"/>
            <p:cNvPicPr>
              <a:picLocks noChangeAspect="1" noChangeArrowheads="1"/>
            </p:cNvPicPr>
            <p:nvPr/>
          </p:nvPicPr>
          <p:blipFill>
            <a:blip r:embed="rId5" cstate="print">
              <a:extLst>
                <a:ext uri="{28A0092B-C50C-407E-A947-70E740481C1C}">
                  <a14:useLocalDpi xmlns:a14="http://schemas.microsoft.com/office/drawing/2010/main" val="0"/>
                </a:ext>
              </a:extLst>
            </a:blip>
            <a:srcRect b="28470"/>
            <a:stretch>
              <a:fillRect/>
            </a:stretch>
          </p:blipFill>
          <p:spPr bwMode="auto">
            <a:xfrm>
              <a:off x="3024" y="-96"/>
              <a:ext cx="15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21" name="Oval 23"/>
            <p:cNvSpPr>
              <a:spLocks noChangeArrowheads="1"/>
            </p:cNvSpPr>
            <p:nvPr/>
          </p:nvSpPr>
          <p:spPr bwMode="auto">
            <a:xfrm>
              <a:off x="3072" y="576"/>
              <a:ext cx="576" cy="3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grpSp>
      <p:pic>
        <p:nvPicPr>
          <p:cNvPr id="7190" name="Picture 24" descr="j017253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92838" y="2286000"/>
            <a:ext cx="10287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2" name="Text Box 30"/>
          <p:cNvSpPr txBox="1">
            <a:spLocks noChangeArrowheads="1"/>
          </p:cNvSpPr>
          <p:nvPr/>
        </p:nvSpPr>
        <p:spPr bwMode="auto">
          <a:xfrm>
            <a:off x="4114800" y="3382963"/>
            <a:ext cx="1219200" cy="274637"/>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fast flow</a:t>
            </a:r>
          </a:p>
        </p:txBody>
      </p:sp>
      <p:sp>
        <p:nvSpPr>
          <p:cNvPr id="7192" name="Line 31"/>
          <p:cNvSpPr>
            <a:spLocks noChangeShapeType="1"/>
          </p:cNvSpPr>
          <p:nvPr/>
        </p:nvSpPr>
        <p:spPr bwMode="auto">
          <a:xfrm>
            <a:off x="5105400" y="3535363"/>
            <a:ext cx="350838" cy="24606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93" name="Text Box 32"/>
          <p:cNvSpPr txBox="1">
            <a:spLocks noChangeArrowheads="1"/>
          </p:cNvSpPr>
          <p:nvPr/>
        </p:nvSpPr>
        <p:spPr bwMode="auto">
          <a:xfrm>
            <a:off x="5943600" y="3117850"/>
            <a:ext cx="152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000" b="1" i="0" u="none" strike="noStrike" kern="0" cap="none" spc="0" normalizeH="0" baseline="0" noProof="0">
                <a:ln>
                  <a:noFill/>
                </a:ln>
                <a:solidFill>
                  <a:srgbClr val="3333CC"/>
                </a:solidFill>
                <a:effectLst/>
                <a:uLnTx/>
                <a:uFillTx/>
                <a:latin typeface="Arial" panose="020B0604020202020204" pitchFamily="34" charset="0"/>
                <a:cs typeface="Arial" panose="020B0604020202020204" pitchFamily="34" charset="0"/>
              </a:rPr>
              <a:t>infiltrating water</a:t>
            </a:r>
          </a:p>
        </p:txBody>
      </p:sp>
      <p:sp>
        <p:nvSpPr>
          <p:cNvPr id="23585" name="Text Box 33"/>
          <p:cNvSpPr txBox="1">
            <a:spLocks noChangeArrowheads="1"/>
          </p:cNvSpPr>
          <p:nvPr/>
        </p:nvSpPr>
        <p:spPr bwMode="auto">
          <a:xfrm>
            <a:off x="3978275" y="3032125"/>
            <a:ext cx="1219200" cy="2444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ponding water</a:t>
            </a:r>
          </a:p>
        </p:txBody>
      </p:sp>
      <p:sp>
        <p:nvSpPr>
          <p:cNvPr id="7195" name="Line 34"/>
          <p:cNvSpPr>
            <a:spLocks noChangeShapeType="1"/>
          </p:cNvSpPr>
          <p:nvPr/>
        </p:nvSpPr>
        <p:spPr bwMode="auto">
          <a:xfrm>
            <a:off x="5064125" y="3171825"/>
            <a:ext cx="384175" cy="2571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87" name="Text Box 35"/>
          <p:cNvSpPr txBox="1">
            <a:spLocks noChangeArrowheads="1"/>
          </p:cNvSpPr>
          <p:nvPr/>
        </p:nvSpPr>
        <p:spPr bwMode="auto">
          <a:xfrm>
            <a:off x="7234238" y="3021013"/>
            <a:ext cx="1020762" cy="2444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conduit flow</a:t>
            </a:r>
          </a:p>
        </p:txBody>
      </p:sp>
      <p:sp>
        <p:nvSpPr>
          <p:cNvPr id="7197" name="Line 36"/>
          <p:cNvSpPr>
            <a:spLocks noChangeShapeType="1"/>
          </p:cNvSpPr>
          <p:nvPr/>
        </p:nvSpPr>
        <p:spPr bwMode="auto">
          <a:xfrm>
            <a:off x="8135938" y="3186113"/>
            <a:ext cx="295275" cy="4857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89" name="Text Box 37"/>
          <p:cNvSpPr txBox="1">
            <a:spLocks noChangeArrowheads="1"/>
          </p:cNvSpPr>
          <p:nvPr/>
        </p:nvSpPr>
        <p:spPr bwMode="auto">
          <a:xfrm>
            <a:off x="-23813" y="4549775"/>
            <a:ext cx="1008063" cy="214313"/>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charset="0"/>
                <a:cs typeface="Arial" charset="0"/>
              </a:rPr>
              <a:t>former sea level</a:t>
            </a:r>
          </a:p>
        </p:txBody>
      </p:sp>
      <p:sp>
        <p:nvSpPr>
          <p:cNvPr id="7199" name="Line 38"/>
          <p:cNvSpPr>
            <a:spLocks noChangeShapeType="1"/>
          </p:cNvSpPr>
          <p:nvPr/>
        </p:nvSpPr>
        <p:spPr bwMode="auto">
          <a:xfrm>
            <a:off x="669925" y="4748213"/>
            <a:ext cx="206375" cy="128587"/>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200" name="Group 16"/>
          <p:cNvGrpSpPr>
            <a:grpSpLocks/>
          </p:cNvGrpSpPr>
          <p:nvPr/>
        </p:nvGrpSpPr>
        <p:grpSpPr bwMode="auto">
          <a:xfrm>
            <a:off x="3861859" y="840582"/>
            <a:ext cx="2514600" cy="1600200"/>
            <a:chOff x="3600" y="432"/>
            <a:chExt cx="1584" cy="1008"/>
          </a:xfrm>
        </p:grpSpPr>
        <p:pic>
          <p:nvPicPr>
            <p:cNvPr id="7218" name="Picture 17" descr="NA02277_"/>
            <p:cNvPicPr>
              <a:picLocks noChangeAspect="1" noChangeArrowheads="1"/>
            </p:cNvPicPr>
            <p:nvPr/>
          </p:nvPicPr>
          <p:blipFill>
            <a:blip r:embed="rId5" cstate="print">
              <a:extLst>
                <a:ext uri="{28A0092B-C50C-407E-A947-70E740481C1C}">
                  <a14:useLocalDpi xmlns:a14="http://schemas.microsoft.com/office/drawing/2010/main" val="0"/>
                </a:ext>
              </a:extLst>
            </a:blip>
            <a:srcRect b="28470"/>
            <a:stretch>
              <a:fillRect/>
            </a:stretch>
          </p:blipFill>
          <p:spPr bwMode="auto">
            <a:xfrm>
              <a:off x="3600" y="432"/>
              <a:ext cx="15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 name="Oval 18"/>
            <p:cNvSpPr>
              <a:spLocks noChangeArrowheads="1"/>
            </p:cNvSpPr>
            <p:nvPr/>
          </p:nvSpPr>
          <p:spPr bwMode="auto">
            <a:xfrm>
              <a:off x="3648" y="1104"/>
              <a:ext cx="576" cy="3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grpSp>
      <p:pic>
        <p:nvPicPr>
          <p:cNvPr id="7201" name="Picture 19" descr="j017253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286000"/>
            <a:ext cx="10287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p:cNvSpPr txBox="1"/>
          <p:nvPr/>
        </p:nvSpPr>
        <p:spPr>
          <a:xfrm>
            <a:off x="876300" y="2348382"/>
            <a:ext cx="3131432"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Arial" charset="0"/>
                <a:cs typeface="+mn-cs"/>
              </a:rPr>
              <a:t>Ave. rainfall</a:t>
            </a:r>
            <a:r>
              <a:rPr kumimoji="0" lang="en-US" b="1" i="0" u="none" strike="noStrike" kern="0" cap="none" spc="0" normalizeH="0" noProof="0" dirty="0">
                <a:ln>
                  <a:noFill/>
                </a:ln>
                <a:solidFill>
                  <a:srgbClr val="0000CC"/>
                </a:solidFill>
                <a:effectLst>
                  <a:outerShdw blurRad="38100" dist="38100" dir="2700000" algn="tl">
                    <a:srgbClr val="000000">
                      <a:alpha val="43137"/>
                    </a:srgbClr>
                  </a:outerShdw>
                </a:effectLst>
                <a:uLnTx/>
                <a:uFillTx/>
                <a:latin typeface="Arial" charset="0"/>
                <a:cs typeface="+mn-cs"/>
              </a:rPr>
              <a:t> = 100 in/</a:t>
            </a:r>
            <a:r>
              <a:rPr kumimoji="0" lang="en-US" b="1" i="0" u="none" strike="noStrike" kern="0" cap="none" spc="0" normalizeH="0" noProof="0" dirty="0" err="1">
                <a:ln>
                  <a:noFill/>
                </a:ln>
                <a:solidFill>
                  <a:srgbClr val="0000CC"/>
                </a:solidFill>
                <a:effectLst>
                  <a:outerShdw blurRad="38100" dist="38100" dir="2700000" algn="tl">
                    <a:srgbClr val="000000">
                      <a:alpha val="43137"/>
                    </a:srgbClr>
                  </a:outerShdw>
                </a:effectLst>
                <a:uLnTx/>
                <a:uFillTx/>
                <a:latin typeface="Arial" charset="0"/>
                <a:cs typeface="+mn-cs"/>
              </a:rPr>
              <a:t>yr</a:t>
            </a:r>
            <a:endParaRPr kumimoji="0" lang="en-US" b="1" i="0" u="none"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Arial" charset="0"/>
              <a:cs typeface="+mn-cs"/>
            </a:endParaRPr>
          </a:p>
        </p:txBody>
      </p:sp>
      <p:pic>
        <p:nvPicPr>
          <p:cNvPr id="68" name="Picture 67" descr="Field trips-North Guam_20100309_02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475" y="1120246"/>
            <a:ext cx="3657600" cy="2743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854075" y="2964657"/>
            <a:ext cx="1524000" cy="677862"/>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Arial" charset="0"/>
                <a:cs typeface="+mn-cs"/>
              </a:rPr>
              <a:t>Core of the aquifer</a:t>
            </a:r>
            <a:endParaRPr kumimoji="0" lang="en-US" sz="2000" b="1" i="0" u="none"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Arial" charset="0"/>
              <a:cs typeface="+mn-cs"/>
            </a:endParaRPr>
          </a:p>
        </p:txBody>
      </p:sp>
      <p:sp>
        <p:nvSpPr>
          <p:cNvPr id="46" name="TextBox 45"/>
          <p:cNvSpPr txBox="1"/>
          <p:nvPr/>
        </p:nvSpPr>
        <p:spPr>
          <a:xfrm>
            <a:off x="806274" y="1095553"/>
            <a:ext cx="2609850" cy="400050"/>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Barrigada </a:t>
            </a:r>
            <a:r>
              <a:rPr kumimoji="0" 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Limestone</a:t>
            </a:r>
          </a:p>
        </p:txBody>
      </p:sp>
      <p:pic>
        <p:nvPicPr>
          <p:cNvPr id="1029" name="Picture 5" descr="H:\Pictures\4-STUDENT FIELD TRIPS\Dededo DPW Quarry-2010-12-03-Roff\Dededo DPW Quarry_20101203_11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946930"/>
            <a:ext cx="3657600" cy="2743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 name="TextBox 72"/>
          <p:cNvSpPr txBox="1"/>
          <p:nvPr/>
        </p:nvSpPr>
        <p:spPr>
          <a:xfrm>
            <a:off x="2660650" y="2999601"/>
            <a:ext cx="3892550"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charset="0"/>
                <a:cs typeface="Arial" charset="0"/>
              </a:rPr>
              <a:t>Local hydraulic conductivities = 0 to 5,000 ft/day</a:t>
            </a:r>
          </a:p>
        </p:txBody>
      </p:sp>
      <p:sp>
        <p:nvSpPr>
          <p:cNvPr id="73" name="TextBox 72"/>
          <p:cNvSpPr txBox="1"/>
          <p:nvPr/>
        </p:nvSpPr>
        <p:spPr>
          <a:xfrm>
            <a:off x="3962665" y="4993967"/>
            <a:ext cx="914400" cy="51752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charset="0"/>
                <a:cs typeface="+mn-cs"/>
              </a:rPr>
              <a:t>Porous zones</a:t>
            </a:r>
          </a:p>
        </p:txBody>
      </p:sp>
      <p:sp>
        <p:nvSpPr>
          <p:cNvPr id="2" name="TextBox 72"/>
          <p:cNvSpPr txBox="1"/>
          <p:nvPr/>
        </p:nvSpPr>
        <p:spPr>
          <a:xfrm>
            <a:off x="2996671" y="4059767"/>
            <a:ext cx="1066800" cy="51752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charset="0"/>
                <a:cs typeface="Arial" charset="0"/>
              </a:rPr>
              <a:t>Cemented zones</a:t>
            </a:r>
          </a:p>
        </p:txBody>
      </p:sp>
      <p:pic>
        <p:nvPicPr>
          <p:cNvPr id="41" name="Picture 78" descr="Hawaiian Rock Quarry 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1512" y="3930562"/>
            <a:ext cx="3656012" cy="2743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5100110" y="4159326"/>
            <a:ext cx="239580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charset="0"/>
                <a:cs typeface="+mn-cs"/>
              </a:rPr>
              <a:t>Porosities = 0 to 25%</a:t>
            </a:r>
          </a:p>
        </p:txBody>
      </p:sp>
    </p:spTree>
    <p:extLst>
      <p:ext uri="{BB962C8B-B14F-4D97-AF65-F5344CB8AC3E}">
        <p14:creationId xmlns:p14="http://schemas.microsoft.com/office/powerpoint/2010/main" val="146390673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right)">
                                      <p:cBhvr>
                                        <p:cTn id="11" dur="1000"/>
                                        <p:tgtEl>
                                          <p:spTgt spid="58"/>
                                        </p:tgtEl>
                                      </p:cBhvr>
                                    </p:animEffect>
                                  </p:childTnLst>
                                </p:cTn>
                              </p:par>
                            </p:childTnLst>
                          </p:cTn>
                        </p:par>
                        <p:par>
                          <p:cTn id="12" fill="hold" nodeType="afterGroup">
                            <p:stCondLst>
                              <p:cond delay="1500"/>
                            </p:stCondLst>
                            <p:childTnLst>
                              <p:par>
                                <p:cTn id="13" presetID="18" presetClass="entr" presetSubtype="6"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strips(downRight)">
                                      <p:cBhvr>
                                        <p:cTn id="15" dur="1000"/>
                                        <p:tgtEl>
                                          <p:spTgt spid="6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strips(downRight)">
                                      <p:cBhvr>
                                        <p:cTn id="27" dur="1000"/>
                                        <p:tgtEl>
                                          <p:spTgt spid="1029"/>
                                        </p:tgtEl>
                                      </p:cBhvr>
                                    </p:animEffect>
                                  </p:childTnLst>
                                </p:cTn>
                              </p:par>
                            </p:childTnLst>
                          </p:cTn>
                        </p:par>
                        <p:par>
                          <p:cTn id="28" fill="hold" nodeType="afterGroup">
                            <p:stCondLst>
                              <p:cond delay="1000"/>
                            </p:stCondLst>
                            <p:childTnLst>
                              <p:par>
                                <p:cTn id="29" presetID="18" presetClass="entr" presetSubtype="6"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strips(downRight)">
                                      <p:cBhvr>
                                        <p:cTn id="31" dur="500"/>
                                        <p:tgtEl>
                                          <p:spTgt spid="54"/>
                                        </p:tgtEl>
                                      </p:cBhvr>
                                    </p:animEffect>
                                  </p:childTnLst>
                                </p:cTn>
                              </p:par>
                            </p:childTnLst>
                          </p:cTn>
                        </p:par>
                        <p:par>
                          <p:cTn id="32" fill="hold">
                            <p:stCondLst>
                              <p:cond delay="1500"/>
                            </p:stCondLst>
                            <p:childTnLst>
                              <p:par>
                                <p:cTn id="33" presetID="18" presetClass="entr" presetSubtype="6" fill="hold" grpId="0"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strips(downRight)">
                                      <p:cBhvr>
                                        <p:cTn id="35" dur="500"/>
                                        <p:tgtEl>
                                          <p:spTgt spid="73"/>
                                        </p:tgtEl>
                                      </p:cBhvr>
                                    </p:animEffect>
                                  </p:childTnLst>
                                </p:cTn>
                              </p:par>
                              <p:par>
                                <p:cTn id="36" presetID="18" presetClass="entr" presetSubtype="6"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strips(down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6"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strips(downRight)">
                                      <p:cBhvr>
                                        <p:cTn id="43" dur="100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6" grpId="0"/>
      <p:bldP spid="46" grpId="0"/>
      <p:bldP spid="54" grpId="0"/>
      <p:bldP spid="73" grpId="0"/>
      <p:bldP spid="2"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2" name="Rectangle 2"/>
          <p:cNvSpPr>
            <a:spLocks noChangeArrowheads="1"/>
          </p:cNvSpPr>
          <p:nvPr/>
        </p:nvSpPr>
        <p:spPr bwMode="auto">
          <a:xfrm>
            <a:off x="0" y="1358900"/>
            <a:ext cx="9144000" cy="4737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schemeClr val="tx1"/>
              </a:solidFill>
              <a:effectLst/>
              <a:uLnTx/>
              <a:uFillTx/>
              <a:latin typeface="Times New Roman" panose="02020603050405020304" pitchFamily="18" charset="0"/>
              <a:cs typeface="Arial" panose="020B0604020202020204" pitchFamily="34" charset="0"/>
            </a:endParaRPr>
          </a:p>
        </p:txBody>
      </p:sp>
      <p:pic>
        <p:nvPicPr>
          <p:cNvPr id="7173" name="Picture 3" descr="aquifer-voids"/>
          <p:cNvPicPr>
            <a:picLocks noChangeAspect="1" noChangeArrowheads="1"/>
          </p:cNvPicPr>
          <p:nvPr/>
        </p:nvPicPr>
        <p:blipFill>
          <a:blip r:embed="rId3">
            <a:extLst>
              <a:ext uri="{28A0092B-C50C-407E-A947-70E740481C1C}">
                <a14:useLocalDpi xmlns:a14="http://schemas.microsoft.com/office/drawing/2010/main" val="0"/>
              </a:ext>
            </a:extLst>
          </a:blip>
          <a:srcRect t="16304" b="37921"/>
          <a:stretch>
            <a:fillRect/>
          </a:stretch>
        </p:blipFill>
        <p:spPr bwMode="auto">
          <a:xfrm>
            <a:off x="0" y="2897188"/>
            <a:ext cx="914400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1468438" y="3709988"/>
            <a:ext cx="1422400" cy="457200"/>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discharging fresh water</a:t>
            </a:r>
          </a:p>
        </p:txBody>
      </p:sp>
      <p:sp>
        <p:nvSpPr>
          <p:cNvPr id="23557" name="Text Box 5"/>
          <p:cNvSpPr txBox="1">
            <a:spLocks noChangeArrowheads="1"/>
          </p:cNvSpPr>
          <p:nvPr/>
        </p:nvSpPr>
        <p:spPr bwMode="auto">
          <a:xfrm>
            <a:off x="1600200" y="479425"/>
            <a:ext cx="5983288" cy="579438"/>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accent2"/>
                </a:solidFill>
                <a:effectLst>
                  <a:outerShdw blurRad="38100" dist="38100" dir="2700000" algn="tl">
                    <a:srgbClr val="C0C0C0"/>
                  </a:outerShdw>
                </a:effectLst>
                <a:uLnTx/>
                <a:uFillTx/>
                <a:latin typeface="Arial" charset="0"/>
                <a:cs typeface="Arial" charset="0"/>
              </a:rPr>
              <a:t>Northern Guam Lens Aquifer</a:t>
            </a:r>
          </a:p>
        </p:txBody>
      </p:sp>
      <p:sp>
        <p:nvSpPr>
          <p:cNvPr id="23558" name="Text Box 6"/>
          <p:cNvSpPr txBox="1">
            <a:spLocks noChangeArrowheads="1"/>
          </p:cNvSpPr>
          <p:nvPr/>
        </p:nvSpPr>
        <p:spPr bwMode="auto">
          <a:xfrm>
            <a:off x="6577013" y="3575050"/>
            <a:ext cx="1219200" cy="274638"/>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percolation</a:t>
            </a:r>
          </a:p>
        </p:txBody>
      </p:sp>
      <p:sp>
        <p:nvSpPr>
          <p:cNvPr id="23559" name="Text Box 7"/>
          <p:cNvSpPr txBox="1">
            <a:spLocks noChangeArrowheads="1"/>
          </p:cNvSpPr>
          <p:nvPr/>
        </p:nvSpPr>
        <p:spPr bwMode="auto">
          <a:xfrm>
            <a:off x="-76200" y="4960938"/>
            <a:ext cx="762000" cy="5492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6600"/>
                </a:solidFill>
                <a:effectLst>
                  <a:outerShdw blurRad="38100" dist="38100" dir="2700000" algn="tl">
                    <a:srgbClr val="C0C0C0"/>
                  </a:outerShdw>
                </a:effectLst>
                <a:uLnTx/>
                <a:uFillTx/>
                <a:latin typeface="Arial" charset="0"/>
                <a:cs typeface="Arial" charset="0"/>
              </a:rPr>
              <a:t>sea water</a:t>
            </a:r>
          </a:p>
        </p:txBody>
      </p:sp>
      <p:sp>
        <p:nvSpPr>
          <p:cNvPr id="7180" name="Text Box 8"/>
          <p:cNvSpPr txBox="1">
            <a:spLocks noChangeArrowheads="1"/>
          </p:cNvSpPr>
          <p:nvPr/>
        </p:nvSpPr>
        <p:spPr bwMode="auto">
          <a:xfrm>
            <a:off x="4862513" y="4086225"/>
            <a:ext cx="1733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fresh water lens</a:t>
            </a:r>
          </a:p>
        </p:txBody>
      </p:sp>
      <p:sp>
        <p:nvSpPr>
          <p:cNvPr id="7181" name="Text Box 9"/>
          <p:cNvSpPr txBox="1">
            <a:spLocks noChangeArrowheads="1"/>
          </p:cNvSpPr>
          <p:nvPr/>
        </p:nvSpPr>
        <p:spPr bwMode="auto">
          <a:xfrm>
            <a:off x="3276600" y="5241925"/>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volcanic basement</a:t>
            </a:r>
          </a:p>
        </p:txBody>
      </p:sp>
      <p:sp>
        <p:nvSpPr>
          <p:cNvPr id="7182" name="Text Box 10"/>
          <p:cNvSpPr txBox="1">
            <a:spLocks noChangeArrowheads="1"/>
          </p:cNvSpPr>
          <p:nvPr/>
        </p:nvSpPr>
        <p:spPr bwMode="auto">
          <a:xfrm>
            <a:off x="3171825" y="4473575"/>
            <a:ext cx="1905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5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limestone bedrock </a:t>
            </a:r>
          </a:p>
        </p:txBody>
      </p:sp>
      <p:sp>
        <p:nvSpPr>
          <p:cNvPr id="7183" name="Line 11"/>
          <p:cNvSpPr>
            <a:spLocks noChangeShapeType="1"/>
          </p:cNvSpPr>
          <p:nvPr/>
        </p:nvSpPr>
        <p:spPr bwMode="auto">
          <a:xfrm flipH="1">
            <a:off x="73644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84" name="Line 12"/>
          <p:cNvSpPr>
            <a:spLocks noChangeShapeType="1"/>
          </p:cNvSpPr>
          <p:nvPr/>
        </p:nvSpPr>
        <p:spPr bwMode="auto">
          <a:xfrm flipH="1">
            <a:off x="67167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85" name="Line 13"/>
          <p:cNvSpPr>
            <a:spLocks noChangeShapeType="1"/>
          </p:cNvSpPr>
          <p:nvPr/>
        </p:nvSpPr>
        <p:spPr bwMode="auto">
          <a:xfrm flipH="1">
            <a:off x="42275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86" name="Line 14"/>
          <p:cNvSpPr>
            <a:spLocks noChangeShapeType="1"/>
          </p:cNvSpPr>
          <p:nvPr/>
        </p:nvSpPr>
        <p:spPr bwMode="auto">
          <a:xfrm flipH="1">
            <a:off x="3249613" y="4121150"/>
            <a:ext cx="457200" cy="0"/>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187" name="Picture 15" descr="j017253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64138" y="2286000"/>
            <a:ext cx="1371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descr="j017253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2286000"/>
            <a:ext cx="1371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9" name="Group 21"/>
          <p:cNvGrpSpPr>
            <a:grpSpLocks/>
          </p:cNvGrpSpPr>
          <p:nvPr/>
        </p:nvGrpSpPr>
        <p:grpSpPr bwMode="auto">
          <a:xfrm>
            <a:off x="6230938" y="1200150"/>
            <a:ext cx="2514600" cy="1600200"/>
            <a:chOff x="3024" y="-96"/>
            <a:chExt cx="1584" cy="1008"/>
          </a:xfrm>
        </p:grpSpPr>
        <p:pic>
          <p:nvPicPr>
            <p:cNvPr id="7220" name="Picture 22" descr="NA02277_"/>
            <p:cNvPicPr>
              <a:picLocks noChangeAspect="1" noChangeArrowheads="1"/>
            </p:cNvPicPr>
            <p:nvPr/>
          </p:nvPicPr>
          <p:blipFill>
            <a:blip r:embed="rId5" cstate="print">
              <a:extLst>
                <a:ext uri="{28A0092B-C50C-407E-A947-70E740481C1C}">
                  <a14:useLocalDpi xmlns:a14="http://schemas.microsoft.com/office/drawing/2010/main" val="0"/>
                </a:ext>
              </a:extLst>
            </a:blip>
            <a:srcRect b="28470"/>
            <a:stretch>
              <a:fillRect/>
            </a:stretch>
          </p:blipFill>
          <p:spPr bwMode="auto">
            <a:xfrm>
              <a:off x="3024" y="-96"/>
              <a:ext cx="15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21" name="Oval 23"/>
            <p:cNvSpPr>
              <a:spLocks noChangeArrowheads="1"/>
            </p:cNvSpPr>
            <p:nvPr/>
          </p:nvSpPr>
          <p:spPr bwMode="auto">
            <a:xfrm>
              <a:off x="3072" y="576"/>
              <a:ext cx="576" cy="3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grpSp>
      <p:pic>
        <p:nvPicPr>
          <p:cNvPr id="7190" name="Picture 24" descr="j017253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92838" y="2286000"/>
            <a:ext cx="10287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2" name="Text Box 30"/>
          <p:cNvSpPr txBox="1">
            <a:spLocks noChangeArrowheads="1"/>
          </p:cNvSpPr>
          <p:nvPr/>
        </p:nvSpPr>
        <p:spPr bwMode="auto">
          <a:xfrm>
            <a:off x="4114800" y="3382963"/>
            <a:ext cx="1219200" cy="274637"/>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fast flow</a:t>
            </a:r>
          </a:p>
        </p:txBody>
      </p:sp>
      <p:sp>
        <p:nvSpPr>
          <p:cNvPr id="7192" name="Line 31"/>
          <p:cNvSpPr>
            <a:spLocks noChangeShapeType="1"/>
          </p:cNvSpPr>
          <p:nvPr/>
        </p:nvSpPr>
        <p:spPr bwMode="auto">
          <a:xfrm>
            <a:off x="5105400" y="3535363"/>
            <a:ext cx="350838" cy="24606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93" name="Text Box 32"/>
          <p:cNvSpPr txBox="1">
            <a:spLocks noChangeArrowheads="1"/>
          </p:cNvSpPr>
          <p:nvPr/>
        </p:nvSpPr>
        <p:spPr bwMode="auto">
          <a:xfrm>
            <a:off x="5943600" y="3117850"/>
            <a:ext cx="152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000" b="1" i="0" u="none" strike="noStrike" kern="0" cap="none" spc="0" normalizeH="0" baseline="0" noProof="0">
                <a:ln>
                  <a:noFill/>
                </a:ln>
                <a:solidFill>
                  <a:srgbClr val="3333CC"/>
                </a:solidFill>
                <a:effectLst/>
                <a:uLnTx/>
                <a:uFillTx/>
                <a:latin typeface="Arial" panose="020B0604020202020204" pitchFamily="34" charset="0"/>
                <a:cs typeface="Arial" panose="020B0604020202020204" pitchFamily="34" charset="0"/>
              </a:rPr>
              <a:t>infiltrating water</a:t>
            </a:r>
          </a:p>
        </p:txBody>
      </p:sp>
      <p:sp>
        <p:nvSpPr>
          <p:cNvPr id="23585" name="Text Box 33"/>
          <p:cNvSpPr txBox="1">
            <a:spLocks noChangeArrowheads="1"/>
          </p:cNvSpPr>
          <p:nvPr/>
        </p:nvSpPr>
        <p:spPr bwMode="auto">
          <a:xfrm>
            <a:off x="3978275" y="3032125"/>
            <a:ext cx="1219200" cy="2444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ponding water</a:t>
            </a:r>
          </a:p>
        </p:txBody>
      </p:sp>
      <p:sp>
        <p:nvSpPr>
          <p:cNvPr id="7195" name="Line 34"/>
          <p:cNvSpPr>
            <a:spLocks noChangeShapeType="1"/>
          </p:cNvSpPr>
          <p:nvPr/>
        </p:nvSpPr>
        <p:spPr bwMode="auto">
          <a:xfrm>
            <a:off x="5064125" y="3171825"/>
            <a:ext cx="384175" cy="2571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87" name="Text Box 35"/>
          <p:cNvSpPr txBox="1">
            <a:spLocks noChangeArrowheads="1"/>
          </p:cNvSpPr>
          <p:nvPr/>
        </p:nvSpPr>
        <p:spPr bwMode="auto">
          <a:xfrm>
            <a:off x="7234238" y="3021013"/>
            <a:ext cx="1020762" cy="2444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conduit flow</a:t>
            </a:r>
          </a:p>
        </p:txBody>
      </p:sp>
      <p:sp>
        <p:nvSpPr>
          <p:cNvPr id="7197" name="Line 36"/>
          <p:cNvSpPr>
            <a:spLocks noChangeShapeType="1"/>
          </p:cNvSpPr>
          <p:nvPr/>
        </p:nvSpPr>
        <p:spPr bwMode="auto">
          <a:xfrm>
            <a:off x="8135938" y="3186113"/>
            <a:ext cx="295275" cy="4857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89" name="Text Box 37"/>
          <p:cNvSpPr txBox="1">
            <a:spLocks noChangeArrowheads="1"/>
          </p:cNvSpPr>
          <p:nvPr/>
        </p:nvSpPr>
        <p:spPr bwMode="auto">
          <a:xfrm>
            <a:off x="-23813" y="4549775"/>
            <a:ext cx="1008063" cy="214313"/>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charset="0"/>
                <a:cs typeface="Arial" charset="0"/>
              </a:rPr>
              <a:t>former sea level</a:t>
            </a:r>
          </a:p>
        </p:txBody>
      </p:sp>
      <p:sp>
        <p:nvSpPr>
          <p:cNvPr id="7199" name="Line 38"/>
          <p:cNvSpPr>
            <a:spLocks noChangeShapeType="1"/>
          </p:cNvSpPr>
          <p:nvPr/>
        </p:nvSpPr>
        <p:spPr bwMode="auto">
          <a:xfrm>
            <a:off x="669925" y="4748213"/>
            <a:ext cx="206375" cy="128587"/>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200" name="Group 16"/>
          <p:cNvGrpSpPr>
            <a:grpSpLocks/>
          </p:cNvGrpSpPr>
          <p:nvPr/>
        </p:nvGrpSpPr>
        <p:grpSpPr bwMode="auto">
          <a:xfrm>
            <a:off x="4191000" y="1143000"/>
            <a:ext cx="2514600" cy="1600200"/>
            <a:chOff x="3600" y="432"/>
            <a:chExt cx="1584" cy="1008"/>
          </a:xfrm>
        </p:grpSpPr>
        <p:pic>
          <p:nvPicPr>
            <p:cNvPr id="7218" name="Picture 17" descr="NA02277_"/>
            <p:cNvPicPr>
              <a:picLocks noChangeAspect="1" noChangeArrowheads="1"/>
            </p:cNvPicPr>
            <p:nvPr/>
          </p:nvPicPr>
          <p:blipFill>
            <a:blip r:embed="rId5" cstate="print">
              <a:extLst>
                <a:ext uri="{28A0092B-C50C-407E-A947-70E740481C1C}">
                  <a14:useLocalDpi xmlns:a14="http://schemas.microsoft.com/office/drawing/2010/main" val="0"/>
                </a:ext>
              </a:extLst>
            </a:blip>
            <a:srcRect b="28470"/>
            <a:stretch>
              <a:fillRect/>
            </a:stretch>
          </p:blipFill>
          <p:spPr bwMode="auto">
            <a:xfrm>
              <a:off x="3600" y="432"/>
              <a:ext cx="15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 name="Oval 18"/>
            <p:cNvSpPr>
              <a:spLocks noChangeArrowheads="1"/>
            </p:cNvSpPr>
            <p:nvPr/>
          </p:nvSpPr>
          <p:spPr bwMode="auto">
            <a:xfrm>
              <a:off x="3648" y="1104"/>
              <a:ext cx="576" cy="3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grpSp>
      <p:pic>
        <p:nvPicPr>
          <p:cNvPr id="7201" name="Picture 19" descr="j017253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286000"/>
            <a:ext cx="10287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Freeform 56"/>
          <p:cNvSpPr/>
          <p:nvPr/>
        </p:nvSpPr>
        <p:spPr>
          <a:xfrm>
            <a:off x="3389313" y="3479800"/>
            <a:ext cx="3657600" cy="1600200"/>
          </a:xfrm>
          <a:custGeom>
            <a:avLst/>
            <a:gdLst>
              <a:gd name="connsiteX0" fmla="*/ 2612571 w 2612571"/>
              <a:gd name="connsiteY0" fmla="*/ 0 h 1685109"/>
              <a:gd name="connsiteX1" fmla="*/ 1894114 w 2612571"/>
              <a:gd name="connsiteY1" fmla="*/ 78377 h 1685109"/>
              <a:gd name="connsiteX2" fmla="*/ 1240971 w 2612571"/>
              <a:gd name="connsiteY2" fmla="*/ 156754 h 1685109"/>
              <a:gd name="connsiteX3" fmla="*/ 888274 w 2612571"/>
              <a:gd name="connsiteY3" fmla="*/ 352697 h 1685109"/>
              <a:gd name="connsiteX4" fmla="*/ 509451 w 2612571"/>
              <a:gd name="connsiteY4" fmla="*/ 888274 h 1685109"/>
              <a:gd name="connsiteX5" fmla="*/ 235131 w 2612571"/>
              <a:gd name="connsiteY5" fmla="*/ 1293223 h 1685109"/>
              <a:gd name="connsiteX6" fmla="*/ 0 w 2612571"/>
              <a:gd name="connsiteY6" fmla="*/ 1685109 h 1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571" h="1685109">
                <a:moveTo>
                  <a:pt x="2612571" y="0"/>
                </a:moveTo>
                <a:lnTo>
                  <a:pt x="1894114" y="78377"/>
                </a:lnTo>
                <a:cubicBezTo>
                  <a:pt x="1665514" y="104503"/>
                  <a:pt x="1408611" y="111034"/>
                  <a:pt x="1240971" y="156754"/>
                </a:cubicBezTo>
                <a:cubicBezTo>
                  <a:pt x="1073331" y="202474"/>
                  <a:pt x="1010194" y="230777"/>
                  <a:pt x="888274" y="352697"/>
                </a:cubicBezTo>
                <a:cubicBezTo>
                  <a:pt x="766354" y="474617"/>
                  <a:pt x="618308" y="731520"/>
                  <a:pt x="509451" y="888274"/>
                </a:cubicBezTo>
                <a:cubicBezTo>
                  <a:pt x="400594" y="1045028"/>
                  <a:pt x="320039" y="1160417"/>
                  <a:pt x="235131" y="1293223"/>
                </a:cubicBezTo>
                <a:cubicBezTo>
                  <a:pt x="150223" y="1426029"/>
                  <a:pt x="75111" y="1555569"/>
                  <a:pt x="0" y="1685109"/>
                </a:cubicBezTo>
              </a:path>
            </a:pathLst>
          </a:custGeom>
          <a:ln w="31750" cap="sq">
            <a:solidFill>
              <a:srgbClr val="0000CC"/>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TextBox 58"/>
          <p:cNvSpPr txBox="1">
            <a:spLocks noChangeArrowheads="1"/>
          </p:cNvSpPr>
          <p:nvPr/>
        </p:nvSpPr>
        <p:spPr bwMode="auto">
          <a:xfrm>
            <a:off x="5118100" y="4495800"/>
            <a:ext cx="11414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rgbClr val="0000CC"/>
                </a:solidFill>
                <a:effectLst/>
                <a:uLnTx/>
                <a:uFillTx/>
                <a:latin typeface="Arial" panose="020B0604020202020204" pitchFamily="34" charset="0"/>
                <a:cs typeface="Arial" panose="020B0604020202020204" pitchFamily="34" charset="0"/>
              </a:rPr>
              <a:t>Barrigada LS</a:t>
            </a:r>
          </a:p>
        </p:txBody>
      </p:sp>
      <p:pic>
        <p:nvPicPr>
          <p:cNvPr id="1030" name="Picture 6" descr="H:\Pictures\1-GEOLOGY FIELD WORK\2011-04-Ben's Visit\Ben's visit-2011-03-30\Dededo Quarry_20110330_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4800"/>
            <a:ext cx="7315200" cy="5486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9" name="Straight Connector 68"/>
          <p:cNvCxnSpPr/>
          <p:nvPr/>
        </p:nvCxnSpPr>
        <p:spPr>
          <a:xfrm rot="16200000" flipV="1">
            <a:off x="3437791" y="2497179"/>
            <a:ext cx="1447800" cy="2286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H="1" flipV="1">
            <a:off x="6145566" y="1894893"/>
            <a:ext cx="1676400" cy="762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389062" y="1108391"/>
            <a:ext cx="4572000" cy="304800"/>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CC"/>
                </a:solidFill>
                <a:effectLst>
                  <a:outerShdw blurRad="38100" dist="38100" dir="2700000" algn="tl">
                    <a:srgbClr val="C0C0C0"/>
                  </a:outerShdw>
                </a:effectLst>
                <a:uLnTx/>
                <a:uFillTx/>
                <a:latin typeface="Arial" charset="0"/>
                <a:cs typeface="Arial" charset="0"/>
              </a:rPr>
              <a:t>Faults and fractures make large-scale flow routes</a:t>
            </a:r>
          </a:p>
        </p:txBody>
      </p:sp>
      <p:sp>
        <p:nvSpPr>
          <p:cNvPr id="3" name="TextBox 74"/>
          <p:cNvSpPr txBox="1"/>
          <p:nvPr/>
        </p:nvSpPr>
        <p:spPr>
          <a:xfrm>
            <a:off x="1756805" y="4656828"/>
            <a:ext cx="57608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CC"/>
                </a:solidFill>
                <a:effectLst>
                  <a:outerShdw blurRad="38100" dist="38100" dir="2700000" algn="tl">
                    <a:srgbClr val="C0C0C0"/>
                  </a:outerShdw>
                </a:effectLst>
                <a:uLnTx/>
                <a:uFillTx/>
                <a:latin typeface="Arial" charset="0"/>
                <a:cs typeface="Arial" charset="0"/>
              </a:rPr>
              <a:t>Regional hydraulic conductivities very high: up to 90,000 ft/day)</a:t>
            </a:r>
          </a:p>
        </p:txBody>
      </p:sp>
    </p:spTree>
    <p:extLst>
      <p:ext uri="{BB962C8B-B14F-4D97-AF65-F5344CB8AC3E}">
        <p14:creationId xmlns:p14="http://schemas.microsoft.com/office/powerpoint/2010/main" val="179773066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1000"/>
                                        <p:tgtEl>
                                          <p:spTgt spid="1030"/>
                                        </p:tgtEl>
                                      </p:cBhvr>
                                    </p:animEffect>
                                  </p:childTnLst>
                                </p:cTn>
                              </p:par>
                            </p:childTnLst>
                          </p:cTn>
                        </p:par>
                        <p:par>
                          <p:cTn id="8" fill="hold">
                            <p:stCondLst>
                              <p:cond delay="1000"/>
                            </p:stCondLst>
                            <p:childTnLst>
                              <p:par>
                                <p:cTn id="9" presetID="18" presetClass="entr" presetSubtype="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Right)">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strips(downRight)">
                                      <p:cBhvr>
                                        <p:cTn id="16" dur="1000"/>
                                        <p:tgtEl>
                                          <p:spTgt spid="7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down)">
                                      <p:cBhvr>
                                        <p:cTn id="21" dur="1000"/>
                                        <p:tgtEl>
                                          <p:spTgt spid="6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wipe(down)">
                                      <p:cBhvr>
                                        <p:cTn id="26"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76200"/>
            <a:ext cx="7699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2"/>
          <p:cNvSpPr>
            <a:spLocks noChangeArrowheads="1"/>
          </p:cNvSpPr>
          <p:nvPr/>
        </p:nvSpPr>
        <p:spPr bwMode="auto">
          <a:xfrm>
            <a:off x="0" y="1358900"/>
            <a:ext cx="9144000" cy="4737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chemeClr val="tx1"/>
              </a:solidFill>
              <a:effectLst/>
              <a:uLnTx/>
              <a:uFillTx/>
              <a:latin typeface="Times New Roman" panose="02020603050405020304" pitchFamily="18" charset="0"/>
              <a:cs typeface="Arial" panose="020B0604020202020204" pitchFamily="34" charset="0"/>
            </a:endParaRPr>
          </a:p>
        </p:txBody>
      </p:sp>
      <p:pic>
        <p:nvPicPr>
          <p:cNvPr id="8197" name="Picture 3" descr="aquifer-voids"/>
          <p:cNvPicPr>
            <a:picLocks noChangeAspect="1" noChangeArrowheads="1"/>
          </p:cNvPicPr>
          <p:nvPr/>
        </p:nvPicPr>
        <p:blipFill>
          <a:blip r:embed="rId4">
            <a:extLst>
              <a:ext uri="{28A0092B-C50C-407E-A947-70E740481C1C}">
                <a14:useLocalDpi xmlns:a14="http://schemas.microsoft.com/office/drawing/2010/main" val="0"/>
              </a:ext>
            </a:extLst>
          </a:blip>
          <a:srcRect t="16304" b="37921"/>
          <a:stretch>
            <a:fillRect/>
          </a:stretch>
        </p:blipFill>
        <p:spPr bwMode="auto">
          <a:xfrm>
            <a:off x="0" y="2897188"/>
            <a:ext cx="914400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Freeform 57"/>
          <p:cNvSpPr/>
          <p:nvPr/>
        </p:nvSpPr>
        <p:spPr>
          <a:xfrm>
            <a:off x="3389313" y="3479800"/>
            <a:ext cx="3657600" cy="1600200"/>
          </a:xfrm>
          <a:custGeom>
            <a:avLst/>
            <a:gdLst>
              <a:gd name="connsiteX0" fmla="*/ 2612571 w 2612571"/>
              <a:gd name="connsiteY0" fmla="*/ 0 h 1685109"/>
              <a:gd name="connsiteX1" fmla="*/ 1894114 w 2612571"/>
              <a:gd name="connsiteY1" fmla="*/ 78377 h 1685109"/>
              <a:gd name="connsiteX2" fmla="*/ 1240971 w 2612571"/>
              <a:gd name="connsiteY2" fmla="*/ 156754 h 1685109"/>
              <a:gd name="connsiteX3" fmla="*/ 888274 w 2612571"/>
              <a:gd name="connsiteY3" fmla="*/ 352697 h 1685109"/>
              <a:gd name="connsiteX4" fmla="*/ 509451 w 2612571"/>
              <a:gd name="connsiteY4" fmla="*/ 888274 h 1685109"/>
              <a:gd name="connsiteX5" fmla="*/ 235131 w 2612571"/>
              <a:gd name="connsiteY5" fmla="*/ 1293223 h 1685109"/>
              <a:gd name="connsiteX6" fmla="*/ 0 w 2612571"/>
              <a:gd name="connsiteY6" fmla="*/ 1685109 h 1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571" h="1685109">
                <a:moveTo>
                  <a:pt x="2612571" y="0"/>
                </a:moveTo>
                <a:lnTo>
                  <a:pt x="1894114" y="78377"/>
                </a:lnTo>
                <a:cubicBezTo>
                  <a:pt x="1665514" y="104503"/>
                  <a:pt x="1408611" y="111034"/>
                  <a:pt x="1240971" y="156754"/>
                </a:cubicBezTo>
                <a:cubicBezTo>
                  <a:pt x="1073331" y="202474"/>
                  <a:pt x="1010194" y="230777"/>
                  <a:pt x="888274" y="352697"/>
                </a:cubicBezTo>
                <a:cubicBezTo>
                  <a:pt x="766354" y="474617"/>
                  <a:pt x="618308" y="731520"/>
                  <a:pt x="509451" y="888274"/>
                </a:cubicBezTo>
                <a:cubicBezTo>
                  <a:pt x="400594" y="1045028"/>
                  <a:pt x="320039" y="1160417"/>
                  <a:pt x="235131" y="1293223"/>
                </a:cubicBezTo>
                <a:cubicBezTo>
                  <a:pt x="150223" y="1426029"/>
                  <a:pt x="75111" y="1555569"/>
                  <a:pt x="0" y="1685109"/>
                </a:cubicBezTo>
              </a:path>
            </a:pathLst>
          </a:custGeom>
          <a:ln w="31750" cap="sq">
            <a:solidFill>
              <a:srgbClr val="0000CC"/>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99" name="TextBox 58"/>
          <p:cNvSpPr txBox="1">
            <a:spLocks noChangeArrowheads="1"/>
          </p:cNvSpPr>
          <p:nvPr/>
        </p:nvSpPr>
        <p:spPr bwMode="auto">
          <a:xfrm>
            <a:off x="5118100" y="4495800"/>
            <a:ext cx="11414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rgbClr val="0000CC"/>
                </a:solidFill>
                <a:effectLst/>
                <a:uLnTx/>
                <a:uFillTx/>
                <a:latin typeface="Arial" panose="020B0604020202020204" pitchFamily="34" charset="0"/>
                <a:cs typeface="Arial" panose="020B0604020202020204" pitchFamily="34" charset="0"/>
              </a:rPr>
              <a:t>Barrigada LS</a:t>
            </a:r>
          </a:p>
        </p:txBody>
      </p:sp>
      <p:sp>
        <p:nvSpPr>
          <p:cNvPr id="60" name="TextBox 59"/>
          <p:cNvSpPr txBox="1">
            <a:spLocks noChangeArrowheads="1"/>
          </p:cNvSpPr>
          <p:nvPr/>
        </p:nvSpPr>
        <p:spPr bwMode="auto">
          <a:xfrm>
            <a:off x="2125663" y="4495800"/>
            <a:ext cx="10048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rgbClr val="0000CC"/>
                </a:solidFill>
                <a:effectLst/>
                <a:uLnTx/>
                <a:uFillTx/>
                <a:latin typeface="Arial" panose="020B0604020202020204" pitchFamily="34" charset="0"/>
                <a:cs typeface="Arial" panose="020B0604020202020204" pitchFamily="34" charset="0"/>
              </a:rPr>
              <a:t>Mariana LS</a:t>
            </a:r>
          </a:p>
        </p:txBody>
      </p:sp>
      <p:sp>
        <p:nvSpPr>
          <p:cNvPr id="23556" name="Text Box 4"/>
          <p:cNvSpPr txBox="1">
            <a:spLocks noChangeArrowheads="1"/>
          </p:cNvSpPr>
          <p:nvPr/>
        </p:nvSpPr>
        <p:spPr bwMode="auto">
          <a:xfrm>
            <a:off x="1468438" y="3709988"/>
            <a:ext cx="1422400" cy="457200"/>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discharging fresh water</a:t>
            </a:r>
          </a:p>
        </p:txBody>
      </p:sp>
      <p:sp>
        <p:nvSpPr>
          <p:cNvPr id="23557" name="Text Box 5"/>
          <p:cNvSpPr txBox="1">
            <a:spLocks noChangeArrowheads="1"/>
          </p:cNvSpPr>
          <p:nvPr/>
        </p:nvSpPr>
        <p:spPr bwMode="auto">
          <a:xfrm>
            <a:off x="1600200" y="479425"/>
            <a:ext cx="5983288" cy="579438"/>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accent2"/>
                </a:solidFill>
                <a:effectLst>
                  <a:outerShdw blurRad="38100" dist="38100" dir="2700000" algn="tl">
                    <a:srgbClr val="C0C0C0"/>
                  </a:outerShdw>
                </a:effectLst>
                <a:uLnTx/>
                <a:uFillTx/>
                <a:latin typeface="Arial" charset="0"/>
                <a:cs typeface="Arial" charset="0"/>
              </a:rPr>
              <a:t>Northern Guam Lens Aquifer</a:t>
            </a:r>
          </a:p>
        </p:txBody>
      </p:sp>
      <p:sp>
        <p:nvSpPr>
          <p:cNvPr id="23558" name="Text Box 6"/>
          <p:cNvSpPr txBox="1">
            <a:spLocks noChangeArrowheads="1"/>
          </p:cNvSpPr>
          <p:nvPr/>
        </p:nvSpPr>
        <p:spPr bwMode="auto">
          <a:xfrm>
            <a:off x="6577013" y="3575050"/>
            <a:ext cx="1219200" cy="274638"/>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percolation</a:t>
            </a:r>
          </a:p>
        </p:txBody>
      </p:sp>
      <p:sp>
        <p:nvSpPr>
          <p:cNvPr id="23559" name="Text Box 7"/>
          <p:cNvSpPr txBox="1">
            <a:spLocks noChangeArrowheads="1"/>
          </p:cNvSpPr>
          <p:nvPr/>
        </p:nvSpPr>
        <p:spPr bwMode="auto">
          <a:xfrm>
            <a:off x="-76200" y="4960938"/>
            <a:ext cx="762000" cy="5492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6600"/>
                </a:solidFill>
                <a:effectLst>
                  <a:outerShdw blurRad="38100" dist="38100" dir="2700000" algn="tl">
                    <a:srgbClr val="C0C0C0"/>
                  </a:outerShdw>
                </a:effectLst>
                <a:uLnTx/>
                <a:uFillTx/>
                <a:latin typeface="Arial" charset="0"/>
                <a:cs typeface="Arial" charset="0"/>
              </a:rPr>
              <a:t>sea water</a:t>
            </a:r>
          </a:p>
        </p:txBody>
      </p:sp>
      <p:sp>
        <p:nvSpPr>
          <p:cNvPr id="8205" name="Text Box 8"/>
          <p:cNvSpPr txBox="1">
            <a:spLocks noChangeArrowheads="1"/>
          </p:cNvSpPr>
          <p:nvPr/>
        </p:nvSpPr>
        <p:spPr bwMode="auto">
          <a:xfrm>
            <a:off x="4862513" y="4086225"/>
            <a:ext cx="1733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fresh water lens</a:t>
            </a:r>
          </a:p>
        </p:txBody>
      </p:sp>
      <p:sp>
        <p:nvSpPr>
          <p:cNvPr id="8206" name="Text Box 9"/>
          <p:cNvSpPr txBox="1">
            <a:spLocks noChangeArrowheads="1"/>
          </p:cNvSpPr>
          <p:nvPr/>
        </p:nvSpPr>
        <p:spPr bwMode="auto">
          <a:xfrm>
            <a:off x="3276600" y="5241925"/>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volcanic basement</a:t>
            </a:r>
          </a:p>
        </p:txBody>
      </p:sp>
      <p:sp>
        <p:nvSpPr>
          <p:cNvPr id="8207" name="Text Box 10"/>
          <p:cNvSpPr txBox="1">
            <a:spLocks noChangeArrowheads="1"/>
          </p:cNvSpPr>
          <p:nvPr/>
        </p:nvSpPr>
        <p:spPr bwMode="auto">
          <a:xfrm>
            <a:off x="3171825" y="4473575"/>
            <a:ext cx="1905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5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limestone bedrock </a:t>
            </a:r>
          </a:p>
        </p:txBody>
      </p:sp>
      <p:sp>
        <p:nvSpPr>
          <p:cNvPr id="8208" name="Line 11"/>
          <p:cNvSpPr>
            <a:spLocks noChangeShapeType="1"/>
          </p:cNvSpPr>
          <p:nvPr/>
        </p:nvSpPr>
        <p:spPr bwMode="auto">
          <a:xfrm flipH="1">
            <a:off x="73644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09" name="Line 12"/>
          <p:cNvSpPr>
            <a:spLocks noChangeShapeType="1"/>
          </p:cNvSpPr>
          <p:nvPr/>
        </p:nvSpPr>
        <p:spPr bwMode="auto">
          <a:xfrm flipH="1">
            <a:off x="67167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10" name="Line 13"/>
          <p:cNvSpPr>
            <a:spLocks noChangeShapeType="1"/>
          </p:cNvSpPr>
          <p:nvPr/>
        </p:nvSpPr>
        <p:spPr bwMode="auto">
          <a:xfrm flipH="1">
            <a:off x="42275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11" name="Line 14"/>
          <p:cNvSpPr>
            <a:spLocks noChangeShapeType="1"/>
          </p:cNvSpPr>
          <p:nvPr/>
        </p:nvSpPr>
        <p:spPr bwMode="auto">
          <a:xfrm flipH="1">
            <a:off x="3249613" y="4121150"/>
            <a:ext cx="457200" cy="0"/>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212" name="Picture 15" descr="j017253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64138" y="2286000"/>
            <a:ext cx="1371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0" descr="j017253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1538" y="2286000"/>
            <a:ext cx="1371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4" name="Group 21"/>
          <p:cNvGrpSpPr>
            <a:grpSpLocks/>
          </p:cNvGrpSpPr>
          <p:nvPr/>
        </p:nvGrpSpPr>
        <p:grpSpPr bwMode="auto">
          <a:xfrm>
            <a:off x="6230938" y="1200150"/>
            <a:ext cx="2514600" cy="1600200"/>
            <a:chOff x="3024" y="-96"/>
            <a:chExt cx="1584" cy="1008"/>
          </a:xfrm>
        </p:grpSpPr>
        <p:pic>
          <p:nvPicPr>
            <p:cNvPr id="8238" name="Picture 22" descr="NA02277_"/>
            <p:cNvPicPr>
              <a:picLocks noChangeAspect="1" noChangeArrowheads="1"/>
            </p:cNvPicPr>
            <p:nvPr/>
          </p:nvPicPr>
          <p:blipFill>
            <a:blip r:embed="rId6" cstate="print">
              <a:extLst>
                <a:ext uri="{28A0092B-C50C-407E-A947-70E740481C1C}">
                  <a14:useLocalDpi xmlns:a14="http://schemas.microsoft.com/office/drawing/2010/main" val="0"/>
                </a:ext>
              </a:extLst>
            </a:blip>
            <a:srcRect b="28470"/>
            <a:stretch>
              <a:fillRect/>
            </a:stretch>
          </p:blipFill>
          <p:spPr bwMode="auto">
            <a:xfrm>
              <a:off x="3024" y="-96"/>
              <a:ext cx="15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9" name="Oval 23"/>
            <p:cNvSpPr>
              <a:spLocks noChangeArrowheads="1"/>
            </p:cNvSpPr>
            <p:nvPr/>
          </p:nvSpPr>
          <p:spPr bwMode="auto">
            <a:xfrm>
              <a:off x="3072" y="576"/>
              <a:ext cx="576" cy="3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grpSp>
      <p:pic>
        <p:nvPicPr>
          <p:cNvPr id="8215" name="Picture 24" descr="j017253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92838" y="2286000"/>
            <a:ext cx="10287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2" name="Text Box 30"/>
          <p:cNvSpPr txBox="1">
            <a:spLocks noChangeArrowheads="1"/>
          </p:cNvSpPr>
          <p:nvPr/>
        </p:nvSpPr>
        <p:spPr bwMode="auto">
          <a:xfrm>
            <a:off x="4114800" y="3382963"/>
            <a:ext cx="1219200" cy="274637"/>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fast flow</a:t>
            </a:r>
          </a:p>
        </p:txBody>
      </p:sp>
      <p:sp>
        <p:nvSpPr>
          <p:cNvPr id="8217" name="Line 31"/>
          <p:cNvSpPr>
            <a:spLocks noChangeShapeType="1"/>
          </p:cNvSpPr>
          <p:nvPr/>
        </p:nvSpPr>
        <p:spPr bwMode="auto">
          <a:xfrm>
            <a:off x="5105400" y="3535363"/>
            <a:ext cx="350838" cy="24606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18" name="Text Box 32"/>
          <p:cNvSpPr txBox="1">
            <a:spLocks noChangeArrowheads="1"/>
          </p:cNvSpPr>
          <p:nvPr/>
        </p:nvSpPr>
        <p:spPr bwMode="auto">
          <a:xfrm>
            <a:off x="5943600" y="3117850"/>
            <a:ext cx="152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000" b="1" i="0" u="none" strike="noStrike" kern="0" cap="none" spc="0" normalizeH="0" baseline="0" noProof="0">
                <a:ln>
                  <a:noFill/>
                </a:ln>
                <a:solidFill>
                  <a:srgbClr val="3333CC"/>
                </a:solidFill>
                <a:effectLst/>
                <a:uLnTx/>
                <a:uFillTx/>
                <a:latin typeface="Arial" panose="020B0604020202020204" pitchFamily="34" charset="0"/>
                <a:cs typeface="Arial" panose="020B0604020202020204" pitchFamily="34" charset="0"/>
              </a:rPr>
              <a:t>infiltrating water</a:t>
            </a:r>
          </a:p>
        </p:txBody>
      </p:sp>
      <p:sp>
        <p:nvSpPr>
          <p:cNvPr id="23585" name="Text Box 33"/>
          <p:cNvSpPr txBox="1">
            <a:spLocks noChangeArrowheads="1"/>
          </p:cNvSpPr>
          <p:nvPr/>
        </p:nvSpPr>
        <p:spPr bwMode="auto">
          <a:xfrm>
            <a:off x="3978275" y="3032125"/>
            <a:ext cx="1219200" cy="2444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ponding water</a:t>
            </a:r>
          </a:p>
        </p:txBody>
      </p:sp>
      <p:sp>
        <p:nvSpPr>
          <p:cNvPr id="8220" name="Line 34"/>
          <p:cNvSpPr>
            <a:spLocks noChangeShapeType="1"/>
          </p:cNvSpPr>
          <p:nvPr/>
        </p:nvSpPr>
        <p:spPr bwMode="auto">
          <a:xfrm>
            <a:off x="5064125" y="3171825"/>
            <a:ext cx="384175" cy="2571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87" name="Text Box 35"/>
          <p:cNvSpPr txBox="1">
            <a:spLocks noChangeArrowheads="1"/>
          </p:cNvSpPr>
          <p:nvPr/>
        </p:nvSpPr>
        <p:spPr bwMode="auto">
          <a:xfrm>
            <a:off x="7234238" y="3021013"/>
            <a:ext cx="1020762" cy="2444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conduit flow</a:t>
            </a:r>
          </a:p>
        </p:txBody>
      </p:sp>
      <p:sp>
        <p:nvSpPr>
          <p:cNvPr id="8222" name="Line 36"/>
          <p:cNvSpPr>
            <a:spLocks noChangeShapeType="1"/>
          </p:cNvSpPr>
          <p:nvPr/>
        </p:nvSpPr>
        <p:spPr bwMode="auto">
          <a:xfrm>
            <a:off x="8135938" y="3186113"/>
            <a:ext cx="295275" cy="4857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89" name="Text Box 37"/>
          <p:cNvSpPr txBox="1">
            <a:spLocks noChangeArrowheads="1"/>
          </p:cNvSpPr>
          <p:nvPr/>
        </p:nvSpPr>
        <p:spPr bwMode="auto">
          <a:xfrm>
            <a:off x="-23813" y="4549775"/>
            <a:ext cx="1008063" cy="214313"/>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charset="0"/>
                <a:cs typeface="Arial" charset="0"/>
              </a:rPr>
              <a:t>former sea level</a:t>
            </a:r>
          </a:p>
        </p:txBody>
      </p:sp>
      <p:sp>
        <p:nvSpPr>
          <p:cNvPr id="8224" name="Line 38"/>
          <p:cNvSpPr>
            <a:spLocks noChangeShapeType="1"/>
          </p:cNvSpPr>
          <p:nvPr/>
        </p:nvSpPr>
        <p:spPr bwMode="auto">
          <a:xfrm>
            <a:off x="669925" y="4748213"/>
            <a:ext cx="206375" cy="128587"/>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8225" name="Group 16"/>
          <p:cNvGrpSpPr>
            <a:grpSpLocks/>
          </p:cNvGrpSpPr>
          <p:nvPr/>
        </p:nvGrpSpPr>
        <p:grpSpPr bwMode="auto">
          <a:xfrm>
            <a:off x="4191000" y="1143000"/>
            <a:ext cx="2514600" cy="1600200"/>
            <a:chOff x="3600" y="432"/>
            <a:chExt cx="1584" cy="1008"/>
          </a:xfrm>
        </p:grpSpPr>
        <p:pic>
          <p:nvPicPr>
            <p:cNvPr id="8236" name="Picture 17" descr="NA02277_"/>
            <p:cNvPicPr>
              <a:picLocks noChangeAspect="1" noChangeArrowheads="1"/>
            </p:cNvPicPr>
            <p:nvPr/>
          </p:nvPicPr>
          <p:blipFill>
            <a:blip r:embed="rId6" cstate="print">
              <a:extLst>
                <a:ext uri="{28A0092B-C50C-407E-A947-70E740481C1C}">
                  <a14:useLocalDpi xmlns:a14="http://schemas.microsoft.com/office/drawing/2010/main" val="0"/>
                </a:ext>
              </a:extLst>
            </a:blip>
            <a:srcRect b="28470"/>
            <a:stretch>
              <a:fillRect/>
            </a:stretch>
          </p:blipFill>
          <p:spPr bwMode="auto">
            <a:xfrm>
              <a:off x="3600" y="432"/>
              <a:ext cx="15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7" name="Oval 18"/>
            <p:cNvSpPr>
              <a:spLocks noChangeArrowheads="1"/>
            </p:cNvSpPr>
            <p:nvPr/>
          </p:nvSpPr>
          <p:spPr bwMode="auto">
            <a:xfrm>
              <a:off x="3648" y="1104"/>
              <a:ext cx="576" cy="3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grpSp>
      <p:pic>
        <p:nvPicPr>
          <p:cNvPr id="8226" name="Picture 19" descr="j017253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286000"/>
            <a:ext cx="10287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9" descr="Hawaiian Rock Quarry 0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5588" y="152400"/>
            <a:ext cx="3656012" cy="2743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5407025" y="1006475"/>
            <a:ext cx="3511550" cy="400050"/>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cave</a:t>
            </a:r>
            <a:r>
              <a:rPr kumimoji="0" lang="en-US"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 horizon (</a:t>
            </a:r>
            <a:r>
              <a:rPr kumimoji="0" lang="en-US" sz="18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 charset="0"/>
                <a:cs typeface="+mn-cs"/>
              </a:rPr>
              <a:t>paleo</a:t>
            </a:r>
            <a:r>
              <a:rPr kumimoji="0" lang="en-US"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-sea level)</a:t>
            </a:r>
          </a:p>
        </p:txBody>
      </p:sp>
      <p:sp>
        <p:nvSpPr>
          <p:cNvPr id="54" name="Oval 53"/>
          <p:cNvSpPr/>
          <p:nvPr/>
        </p:nvSpPr>
        <p:spPr>
          <a:xfrm>
            <a:off x="5295900" y="423863"/>
            <a:ext cx="3733800" cy="685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Oval 54"/>
          <p:cNvSpPr/>
          <p:nvPr/>
        </p:nvSpPr>
        <p:spPr>
          <a:xfrm>
            <a:off x="2514600" y="3948113"/>
            <a:ext cx="5715000" cy="271462"/>
          </a:xfrm>
          <a:prstGeom prst="ellipse">
            <a:avLst/>
          </a:prstGeom>
          <a:noFill/>
          <a:ln>
            <a:solidFill>
              <a:srgbClr val="0A0A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TextBox 62"/>
          <p:cNvSpPr txBox="1"/>
          <p:nvPr/>
        </p:nvSpPr>
        <p:spPr>
          <a:xfrm>
            <a:off x="5910263" y="176213"/>
            <a:ext cx="2505075" cy="400050"/>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Mariana Limestone</a:t>
            </a:r>
            <a:endParaRPr kumimoji="0" lang="en-US"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endParaRPr>
          </a:p>
        </p:txBody>
      </p:sp>
      <p:sp>
        <p:nvSpPr>
          <p:cNvPr id="77" name="TextBox 76"/>
          <p:cNvSpPr txBox="1"/>
          <p:nvPr/>
        </p:nvSpPr>
        <p:spPr>
          <a:xfrm>
            <a:off x="5410200" y="2501900"/>
            <a:ext cx="3505200" cy="366713"/>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CC"/>
                </a:solidFill>
                <a:effectLst>
                  <a:outerShdw blurRad="38100" dist="38100" dir="2700000" algn="tl">
                    <a:srgbClr val="C0C0C0"/>
                  </a:outerShdw>
                </a:effectLst>
                <a:uLnTx/>
                <a:uFillTx/>
                <a:latin typeface="Arial" charset="0"/>
                <a:cs typeface="Arial" charset="0"/>
              </a:rPr>
              <a:t>Rim and surface of the aquifer</a:t>
            </a:r>
            <a:endParaRPr kumimoji="0" lang="en-US" sz="2000" b="1" i="0" u="none" strike="noStrike" kern="0" cap="none" spc="0" normalizeH="0" baseline="0" noProof="0" dirty="0">
              <a:ln>
                <a:noFill/>
              </a:ln>
              <a:solidFill>
                <a:srgbClr val="0000CC"/>
              </a:solidFill>
              <a:effectLst>
                <a:outerShdw blurRad="38100" dist="38100" dir="2700000" algn="tl">
                  <a:srgbClr val="C0C0C0"/>
                </a:outerShdw>
              </a:effectLst>
              <a:uLnTx/>
              <a:uFillTx/>
              <a:latin typeface="Arial" charset="0"/>
              <a:cs typeface="Arial" charset="0"/>
            </a:endParaRPr>
          </a:p>
        </p:txBody>
      </p:sp>
      <p:pic>
        <p:nvPicPr>
          <p:cNvPr id="3" name="Picture 2"/>
          <p:cNvPicPr>
            <a:picLocks noChangeAspect="1"/>
          </p:cNvPicPr>
          <p:nvPr/>
        </p:nvPicPr>
        <p:blipFill rotWithShape="1">
          <a:blip r:embed="rId8"/>
          <a:srcRect l="1217" t="3375" r="1470" b="3479"/>
          <a:stretch/>
        </p:blipFill>
        <p:spPr>
          <a:xfrm>
            <a:off x="758611" y="134938"/>
            <a:ext cx="3889518" cy="2743200"/>
          </a:xfrm>
          <a:prstGeom prst="rect">
            <a:avLst/>
          </a:prstGeom>
          <a:ln w="19050">
            <a:solidFill>
              <a:schemeClr val="tx1"/>
            </a:solidFill>
          </a:ln>
        </p:spPr>
      </p:pic>
      <p:pic>
        <p:nvPicPr>
          <p:cNvPr id="42" name="Picture 81" descr="Pagat Cave 0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650" y="990600"/>
            <a:ext cx="3656013" cy="2743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66406" y="1109663"/>
            <a:ext cx="2018501" cy="58477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outerShdw blurRad="38100" dist="38100" dir="2700000" algn="tl">
                    <a:srgbClr val="C0C0C0"/>
                  </a:outerShdw>
                </a:effectLst>
                <a:uLnTx/>
                <a:uFillTx/>
                <a:latin typeface="Arial" charset="0"/>
                <a:cs typeface="Arial" charset="0"/>
              </a:rPr>
              <a:t>Water-table cave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outerShdw blurRad="38100" dist="38100" dir="2700000" algn="tl">
                    <a:srgbClr val="C0C0C0"/>
                  </a:outerShdw>
                </a:effectLst>
                <a:uLnTx/>
                <a:uFillTx/>
                <a:latin typeface="Arial" charset="0"/>
                <a:cs typeface="Arial" charset="0"/>
              </a:rPr>
              <a:t>Paget Cave</a:t>
            </a:r>
          </a:p>
        </p:txBody>
      </p:sp>
    </p:spTree>
    <p:extLst>
      <p:ext uri="{BB962C8B-B14F-4D97-AF65-F5344CB8AC3E}">
        <p14:creationId xmlns:p14="http://schemas.microsoft.com/office/powerpoint/2010/main" val="388053946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strips(upRight)">
                                      <p:cBhvr>
                                        <p:cTn id="12" dur="10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heel(1)">
                                      <p:cBhvr>
                                        <p:cTn id="28" dur="1000"/>
                                        <p:tgtEl>
                                          <p:spTgt spid="54"/>
                                        </p:tgtEl>
                                      </p:cBhvr>
                                    </p:animEffect>
                                  </p:childTnLst>
                                </p:cTn>
                              </p:par>
                            </p:childTnLst>
                          </p:cTn>
                        </p:par>
                        <p:par>
                          <p:cTn id="29" fill="hold" nodeType="afterGroup">
                            <p:stCondLst>
                              <p:cond delay="1000"/>
                            </p:stCondLst>
                            <p:childTnLst>
                              <p:par>
                                <p:cTn id="30" presetID="21" presetClass="entr" presetSubtype="1"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heel(1)">
                                      <p:cBhvr>
                                        <p:cTn id="32" dur="10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strips(downLeft)">
                                      <p:cBhvr>
                                        <p:cTn id="37" dur="500"/>
                                        <p:tgtEl>
                                          <p:spTgt spid="3"/>
                                        </p:tgtEl>
                                      </p:cBhvr>
                                    </p:animEffect>
                                  </p:childTnLst>
                                </p:cTn>
                              </p:par>
                            </p:childTnLst>
                          </p:cTn>
                        </p:par>
                      </p:childTnLst>
                    </p:cTn>
                  </p:par>
                  <p:par>
                    <p:cTn id="38" fill="hold">
                      <p:stCondLst>
                        <p:cond delay="indefinite"/>
                      </p:stCondLst>
                      <p:childTnLst>
                        <p:par>
                          <p:cTn id="39" fill="hold" nodeType="afterGroup">
                            <p:stCondLst>
                              <p:cond delay="0"/>
                            </p:stCondLst>
                            <p:childTnLst>
                              <p:par>
                                <p:cTn id="40" presetID="18" presetClass="entr" presetSubtype="9"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strips(upLeft)">
                                      <p:cBhvr>
                                        <p:cTn id="42" dur="600"/>
                                        <p:tgtEl>
                                          <p:spTgt spid="4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3" grpId="0"/>
      <p:bldP spid="54" grpId="0" animBg="1"/>
      <p:bldP spid="55" grpId="0" animBg="1"/>
      <p:bldP spid="63" grpId="0"/>
      <p:bldP spid="77"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76200"/>
            <a:ext cx="7699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p:cNvSpPr>
            <a:spLocks noChangeArrowheads="1"/>
          </p:cNvSpPr>
          <p:nvPr/>
        </p:nvSpPr>
        <p:spPr bwMode="auto">
          <a:xfrm>
            <a:off x="0" y="1295400"/>
            <a:ext cx="9144000" cy="4737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chemeClr val="tx1"/>
              </a:solidFill>
              <a:effectLst/>
              <a:uLnTx/>
              <a:uFillTx/>
              <a:latin typeface="Times New Roman" panose="02020603050405020304" pitchFamily="18" charset="0"/>
              <a:cs typeface="Arial" panose="020B0604020202020204" pitchFamily="34" charset="0"/>
            </a:endParaRPr>
          </a:p>
        </p:txBody>
      </p:sp>
      <p:pic>
        <p:nvPicPr>
          <p:cNvPr id="9221" name="Picture 3" descr="aquifer-voids"/>
          <p:cNvPicPr>
            <a:picLocks noChangeAspect="1" noChangeArrowheads="1"/>
          </p:cNvPicPr>
          <p:nvPr/>
        </p:nvPicPr>
        <p:blipFill>
          <a:blip r:embed="rId4">
            <a:extLst>
              <a:ext uri="{28A0092B-C50C-407E-A947-70E740481C1C}">
                <a14:useLocalDpi xmlns:a14="http://schemas.microsoft.com/office/drawing/2010/main" val="0"/>
              </a:ext>
            </a:extLst>
          </a:blip>
          <a:srcRect t="16304" b="37921"/>
          <a:stretch>
            <a:fillRect/>
          </a:stretch>
        </p:blipFill>
        <p:spPr bwMode="auto">
          <a:xfrm>
            <a:off x="0" y="2895600"/>
            <a:ext cx="9144000"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Freeform 57"/>
          <p:cNvSpPr/>
          <p:nvPr/>
        </p:nvSpPr>
        <p:spPr>
          <a:xfrm>
            <a:off x="3389313" y="3479800"/>
            <a:ext cx="3657600" cy="1600200"/>
          </a:xfrm>
          <a:custGeom>
            <a:avLst/>
            <a:gdLst>
              <a:gd name="connsiteX0" fmla="*/ 2612571 w 2612571"/>
              <a:gd name="connsiteY0" fmla="*/ 0 h 1685109"/>
              <a:gd name="connsiteX1" fmla="*/ 1894114 w 2612571"/>
              <a:gd name="connsiteY1" fmla="*/ 78377 h 1685109"/>
              <a:gd name="connsiteX2" fmla="*/ 1240971 w 2612571"/>
              <a:gd name="connsiteY2" fmla="*/ 156754 h 1685109"/>
              <a:gd name="connsiteX3" fmla="*/ 888274 w 2612571"/>
              <a:gd name="connsiteY3" fmla="*/ 352697 h 1685109"/>
              <a:gd name="connsiteX4" fmla="*/ 509451 w 2612571"/>
              <a:gd name="connsiteY4" fmla="*/ 888274 h 1685109"/>
              <a:gd name="connsiteX5" fmla="*/ 235131 w 2612571"/>
              <a:gd name="connsiteY5" fmla="*/ 1293223 h 1685109"/>
              <a:gd name="connsiteX6" fmla="*/ 0 w 2612571"/>
              <a:gd name="connsiteY6" fmla="*/ 1685109 h 1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571" h="1685109">
                <a:moveTo>
                  <a:pt x="2612571" y="0"/>
                </a:moveTo>
                <a:lnTo>
                  <a:pt x="1894114" y="78377"/>
                </a:lnTo>
                <a:cubicBezTo>
                  <a:pt x="1665514" y="104503"/>
                  <a:pt x="1408611" y="111034"/>
                  <a:pt x="1240971" y="156754"/>
                </a:cubicBezTo>
                <a:cubicBezTo>
                  <a:pt x="1073331" y="202474"/>
                  <a:pt x="1010194" y="230777"/>
                  <a:pt x="888274" y="352697"/>
                </a:cubicBezTo>
                <a:cubicBezTo>
                  <a:pt x="766354" y="474617"/>
                  <a:pt x="618308" y="731520"/>
                  <a:pt x="509451" y="888274"/>
                </a:cubicBezTo>
                <a:cubicBezTo>
                  <a:pt x="400594" y="1045028"/>
                  <a:pt x="320039" y="1160417"/>
                  <a:pt x="235131" y="1293223"/>
                </a:cubicBezTo>
                <a:cubicBezTo>
                  <a:pt x="150223" y="1426029"/>
                  <a:pt x="75111" y="1555569"/>
                  <a:pt x="0" y="1685109"/>
                </a:cubicBezTo>
              </a:path>
            </a:pathLst>
          </a:custGeom>
          <a:ln w="31750" cap="sq">
            <a:solidFill>
              <a:srgbClr val="0000CC"/>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23" name="TextBox 58"/>
          <p:cNvSpPr txBox="1">
            <a:spLocks noChangeArrowheads="1"/>
          </p:cNvSpPr>
          <p:nvPr/>
        </p:nvSpPr>
        <p:spPr bwMode="auto">
          <a:xfrm>
            <a:off x="5118100" y="4495800"/>
            <a:ext cx="11414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rgbClr val="0000CC"/>
                </a:solidFill>
                <a:effectLst/>
                <a:uLnTx/>
                <a:uFillTx/>
                <a:latin typeface="Arial" panose="020B0604020202020204" pitchFamily="34" charset="0"/>
                <a:cs typeface="Arial" panose="020B0604020202020204" pitchFamily="34" charset="0"/>
              </a:rPr>
              <a:t>Barrigada LS</a:t>
            </a:r>
          </a:p>
        </p:txBody>
      </p:sp>
      <p:sp>
        <p:nvSpPr>
          <p:cNvPr id="9224" name="TextBox 59"/>
          <p:cNvSpPr txBox="1">
            <a:spLocks noChangeArrowheads="1"/>
          </p:cNvSpPr>
          <p:nvPr/>
        </p:nvSpPr>
        <p:spPr bwMode="auto">
          <a:xfrm>
            <a:off x="2125663" y="4495800"/>
            <a:ext cx="100488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rgbClr val="0000CC"/>
                </a:solidFill>
                <a:effectLst/>
                <a:uLnTx/>
                <a:uFillTx/>
                <a:latin typeface="Arial" panose="020B0604020202020204" pitchFamily="34" charset="0"/>
                <a:cs typeface="Arial" panose="020B0604020202020204" pitchFamily="34" charset="0"/>
              </a:rPr>
              <a:t>Mariana LS</a:t>
            </a:r>
          </a:p>
        </p:txBody>
      </p:sp>
      <p:sp>
        <p:nvSpPr>
          <p:cNvPr id="23556" name="Text Box 4"/>
          <p:cNvSpPr txBox="1">
            <a:spLocks noChangeArrowheads="1"/>
          </p:cNvSpPr>
          <p:nvPr/>
        </p:nvSpPr>
        <p:spPr bwMode="auto">
          <a:xfrm>
            <a:off x="1468438" y="3709988"/>
            <a:ext cx="1422400" cy="457200"/>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discharging fresh water</a:t>
            </a:r>
          </a:p>
        </p:txBody>
      </p:sp>
      <p:sp>
        <p:nvSpPr>
          <p:cNvPr id="23557" name="Text Box 5"/>
          <p:cNvSpPr txBox="1">
            <a:spLocks noChangeArrowheads="1"/>
          </p:cNvSpPr>
          <p:nvPr/>
        </p:nvSpPr>
        <p:spPr bwMode="auto">
          <a:xfrm>
            <a:off x="1600200" y="479425"/>
            <a:ext cx="5983288" cy="579438"/>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accent2"/>
                </a:solidFill>
                <a:effectLst>
                  <a:outerShdw blurRad="38100" dist="38100" dir="2700000" algn="tl">
                    <a:srgbClr val="C0C0C0"/>
                  </a:outerShdw>
                </a:effectLst>
                <a:uLnTx/>
                <a:uFillTx/>
                <a:latin typeface="Arial" charset="0"/>
                <a:cs typeface="Arial" charset="0"/>
              </a:rPr>
              <a:t>Northern Guam Lens Aquifer</a:t>
            </a:r>
          </a:p>
        </p:txBody>
      </p:sp>
      <p:sp>
        <p:nvSpPr>
          <p:cNvPr id="23558" name="Text Box 6"/>
          <p:cNvSpPr txBox="1">
            <a:spLocks noChangeArrowheads="1"/>
          </p:cNvSpPr>
          <p:nvPr/>
        </p:nvSpPr>
        <p:spPr bwMode="auto">
          <a:xfrm>
            <a:off x="6577013" y="3575050"/>
            <a:ext cx="1219200" cy="274638"/>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percolation</a:t>
            </a:r>
          </a:p>
        </p:txBody>
      </p:sp>
      <p:sp>
        <p:nvSpPr>
          <p:cNvPr id="23559" name="Text Box 7"/>
          <p:cNvSpPr txBox="1">
            <a:spLocks noChangeArrowheads="1"/>
          </p:cNvSpPr>
          <p:nvPr/>
        </p:nvSpPr>
        <p:spPr bwMode="auto">
          <a:xfrm>
            <a:off x="-76200" y="4960938"/>
            <a:ext cx="762000" cy="5492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6600"/>
                </a:solidFill>
                <a:effectLst>
                  <a:outerShdw blurRad="38100" dist="38100" dir="2700000" algn="tl">
                    <a:srgbClr val="C0C0C0"/>
                  </a:outerShdw>
                </a:effectLst>
                <a:uLnTx/>
                <a:uFillTx/>
                <a:latin typeface="Arial" charset="0"/>
                <a:cs typeface="Arial" charset="0"/>
              </a:rPr>
              <a:t>sea water</a:t>
            </a:r>
          </a:p>
        </p:txBody>
      </p:sp>
      <p:sp>
        <p:nvSpPr>
          <p:cNvPr id="9229" name="Text Box 8"/>
          <p:cNvSpPr txBox="1">
            <a:spLocks noChangeArrowheads="1"/>
          </p:cNvSpPr>
          <p:nvPr/>
        </p:nvSpPr>
        <p:spPr bwMode="auto">
          <a:xfrm>
            <a:off x="4862513" y="4086225"/>
            <a:ext cx="1733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fresh water lens</a:t>
            </a:r>
          </a:p>
        </p:txBody>
      </p:sp>
      <p:sp>
        <p:nvSpPr>
          <p:cNvPr id="9230" name="Text Box 9"/>
          <p:cNvSpPr txBox="1">
            <a:spLocks noChangeArrowheads="1"/>
          </p:cNvSpPr>
          <p:nvPr/>
        </p:nvSpPr>
        <p:spPr bwMode="auto">
          <a:xfrm>
            <a:off x="3276600" y="5241925"/>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volcanic basement</a:t>
            </a:r>
          </a:p>
        </p:txBody>
      </p:sp>
      <p:sp>
        <p:nvSpPr>
          <p:cNvPr id="9231" name="Text Box 10"/>
          <p:cNvSpPr txBox="1">
            <a:spLocks noChangeArrowheads="1"/>
          </p:cNvSpPr>
          <p:nvPr/>
        </p:nvSpPr>
        <p:spPr bwMode="auto">
          <a:xfrm>
            <a:off x="3171825" y="4473575"/>
            <a:ext cx="1905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5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limestone bedrock </a:t>
            </a:r>
          </a:p>
        </p:txBody>
      </p:sp>
      <p:sp>
        <p:nvSpPr>
          <p:cNvPr id="9232" name="Line 11"/>
          <p:cNvSpPr>
            <a:spLocks noChangeShapeType="1"/>
          </p:cNvSpPr>
          <p:nvPr/>
        </p:nvSpPr>
        <p:spPr bwMode="auto">
          <a:xfrm flipH="1">
            <a:off x="73644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33" name="Line 12"/>
          <p:cNvSpPr>
            <a:spLocks noChangeShapeType="1"/>
          </p:cNvSpPr>
          <p:nvPr/>
        </p:nvSpPr>
        <p:spPr bwMode="auto">
          <a:xfrm flipH="1">
            <a:off x="67167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34" name="Line 13"/>
          <p:cNvSpPr>
            <a:spLocks noChangeShapeType="1"/>
          </p:cNvSpPr>
          <p:nvPr/>
        </p:nvSpPr>
        <p:spPr bwMode="auto">
          <a:xfrm flipH="1">
            <a:off x="4227513" y="4121150"/>
            <a:ext cx="4572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35" name="Line 14"/>
          <p:cNvSpPr>
            <a:spLocks noChangeShapeType="1"/>
          </p:cNvSpPr>
          <p:nvPr/>
        </p:nvSpPr>
        <p:spPr bwMode="auto">
          <a:xfrm flipH="1">
            <a:off x="3249613" y="4121150"/>
            <a:ext cx="457200" cy="0"/>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9236" name="Picture 15" descr="j017253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64138" y="2286000"/>
            <a:ext cx="1371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20" descr="j017253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1538" y="2286000"/>
            <a:ext cx="1371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8" name="Group 21"/>
          <p:cNvGrpSpPr>
            <a:grpSpLocks/>
          </p:cNvGrpSpPr>
          <p:nvPr/>
        </p:nvGrpSpPr>
        <p:grpSpPr bwMode="auto">
          <a:xfrm>
            <a:off x="6230938" y="1200150"/>
            <a:ext cx="2514600" cy="1600200"/>
            <a:chOff x="3024" y="-96"/>
            <a:chExt cx="1584" cy="1008"/>
          </a:xfrm>
        </p:grpSpPr>
        <p:pic>
          <p:nvPicPr>
            <p:cNvPr id="9265" name="Picture 22" descr="NA02277_"/>
            <p:cNvPicPr>
              <a:picLocks noChangeAspect="1" noChangeArrowheads="1"/>
            </p:cNvPicPr>
            <p:nvPr/>
          </p:nvPicPr>
          <p:blipFill>
            <a:blip r:embed="rId6" cstate="print">
              <a:extLst>
                <a:ext uri="{28A0092B-C50C-407E-A947-70E740481C1C}">
                  <a14:useLocalDpi xmlns:a14="http://schemas.microsoft.com/office/drawing/2010/main" val="0"/>
                </a:ext>
              </a:extLst>
            </a:blip>
            <a:srcRect b="28470"/>
            <a:stretch>
              <a:fillRect/>
            </a:stretch>
          </p:blipFill>
          <p:spPr bwMode="auto">
            <a:xfrm>
              <a:off x="3024" y="-96"/>
              <a:ext cx="15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6" name="Oval 23"/>
            <p:cNvSpPr>
              <a:spLocks noChangeArrowheads="1"/>
            </p:cNvSpPr>
            <p:nvPr/>
          </p:nvSpPr>
          <p:spPr bwMode="auto">
            <a:xfrm>
              <a:off x="3072" y="576"/>
              <a:ext cx="576" cy="3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grpSp>
      <p:pic>
        <p:nvPicPr>
          <p:cNvPr id="9239" name="Picture 24" descr="j017253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92838" y="2286000"/>
            <a:ext cx="10287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2" name="Text Box 30"/>
          <p:cNvSpPr txBox="1">
            <a:spLocks noChangeArrowheads="1"/>
          </p:cNvSpPr>
          <p:nvPr/>
        </p:nvSpPr>
        <p:spPr bwMode="auto">
          <a:xfrm>
            <a:off x="4114800" y="3382963"/>
            <a:ext cx="1219200" cy="274637"/>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fast flow</a:t>
            </a:r>
          </a:p>
        </p:txBody>
      </p:sp>
      <p:sp>
        <p:nvSpPr>
          <p:cNvPr id="9241" name="Line 31"/>
          <p:cNvSpPr>
            <a:spLocks noChangeShapeType="1"/>
          </p:cNvSpPr>
          <p:nvPr/>
        </p:nvSpPr>
        <p:spPr bwMode="auto">
          <a:xfrm>
            <a:off x="5105400" y="3535363"/>
            <a:ext cx="350838" cy="24606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42" name="Text Box 32"/>
          <p:cNvSpPr txBox="1">
            <a:spLocks noChangeArrowheads="1"/>
          </p:cNvSpPr>
          <p:nvPr/>
        </p:nvSpPr>
        <p:spPr bwMode="auto">
          <a:xfrm>
            <a:off x="5943600" y="3117850"/>
            <a:ext cx="152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000" b="1" i="0" u="none" strike="noStrike" kern="0" cap="none" spc="0" normalizeH="0" baseline="0" noProof="0">
                <a:ln>
                  <a:noFill/>
                </a:ln>
                <a:solidFill>
                  <a:srgbClr val="3333CC"/>
                </a:solidFill>
                <a:effectLst/>
                <a:uLnTx/>
                <a:uFillTx/>
                <a:latin typeface="Arial" panose="020B0604020202020204" pitchFamily="34" charset="0"/>
                <a:cs typeface="Arial" panose="020B0604020202020204" pitchFamily="34" charset="0"/>
              </a:rPr>
              <a:t>infiltrating water</a:t>
            </a:r>
          </a:p>
        </p:txBody>
      </p:sp>
      <p:sp>
        <p:nvSpPr>
          <p:cNvPr id="23585" name="Text Box 33"/>
          <p:cNvSpPr txBox="1">
            <a:spLocks noChangeArrowheads="1"/>
          </p:cNvSpPr>
          <p:nvPr/>
        </p:nvSpPr>
        <p:spPr bwMode="auto">
          <a:xfrm>
            <a:off x="3978275" y="3032125"/>
            <a:ext cx="1219200" cy="2444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ponding water</a:t>
            </a:r>
          </a:p>
        </p:txBody>
      </p:sp>
      <p:sp>
        <p:nvSpPr>
          <p:cNvPr id="9244" name="Line 34"/>
          <p:cNvSpPr>
            <a:spLocks noChangeShapeType="1"/>
          </p:cNvSpPr>
          <p:nvPr/>
        </p:nvSpPr>
        <p:spPr bwMode="auto">
          <a:xfrm>
            <a:off x="5064125" y="3171825"/>
            <a:ext cx="384175" cy="2571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87" name="Text Box 35"/>
          <p:cNvSpPr txBox="1">
            <a:spLocks noChangeArrowheads="1"/>
          </p:cNvSpPr>
          <p:nvPr/>
        </p:nvSpPr>
        <p:spPr bwMode="auto">
          <a:xfrm>
            <a:off x="7234238" y="3021013"/>
            <a:ext cx="1020762" cy="244475"/>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charset="0"/>
                <a:cs typeface="Arial" charset="0"/>
              </a:rPr>
              <a:t>conduit flow</a:t>
            </a:r>
          </a:p>
        </p:txBody>
      </p:sp>
      <p:sp>
        <p:nvSpPr>
          <p:cNvPr id="9246" name="Line 36"/>
          <p:cNvSpPr>
            <a:spLocks noChangeShapeType="1"/>
          </p:cNvSpPr>
          <p:nvPr/>
        </p:nvSpPr>
        <p:spPr bwMode="auto">
          <a:xfrm>
            <a:off x="8135938" y="3186113"/>
            <a:ext cx="295275" cy="4857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89" name="Text Box 37"/>
          <p:cNvSpPr txBox="1">
            <a:spLocks noChangeArrowheads="1"/>
          </p:cNvSpPr>
          <p:nvPr/>
        </p:nvSpPr>
        <p:spPr bwMode="auto">
          <a:xfrm>
            <a:off x="-23813" y="4549775"/>
            <a:ext cx="1008063" cy="214313"/>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outerShdw blurRad="38100" dist="38100" dir="2700000" algn="tl">
                    <a:srgbClr val="C0C0C0"/>
                  </a:outerShdw>
                </a:effectLst>
                <a:uLnTx/>
                <a:uFillTx/>
                <a:latin typeface="Arial" charset="0"/>
                <a:cs typeface="Arial" charset="0"/>
              </a:rPr>
              <a:t>former sea level</a:t>
            </a:r>
          </a:p>
        </p:txBody>
      </p:sp>
      <p:sp>
        <p:nvSpPr>
          <p:cNvPr id="9248" name="Line 38"/>
          <p:cNvSpPr>
            <a:spLocks noChangeShapeType="1"/>
          </p:cNvSpPr>
          <p:nvPr/>
        </p:nvSpPr>
        <p:spPr bwMode="auto">
          <a:xfrm>
            <a:off x="669925" y="4748213"/>
            <a:ext cx="206375" cy="128587"/>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9249" name="Group 16"/>
          <p:cNvGrpSpPr>
            <a:grpSpLocks/>
          </p:cNvGrpSpPr>
          <p:nvPr/>
        </p:nvGrpSpPr>
        <p:grpSpPr bwMode="auto">
          <a:xfrm>
            <a:off x="4191000" y="1143000"/>
            <a:ext cx="2514600" cy="1600200"/>
            <a:chOff x="3600" y="432"/>
            <a:chExt cx="1584" cy="1008"/>
          </a:xfrm>
        </p:grpSpPr>
        <p:pic>
          <p:nvPicPr>
            <p:cNvPr id="9263" name="Picture 17" descr="NA02277_"/>
            <p:cNvPicPr>
              <a:picLocks noChangeAspect="1" noChangeArrowheads="1"/>
            </p:cNvPicPr>
            <p:nvPr/>
          </p:nvPicPr>
          <p:blipFill>
            <a:blip r:embed="rId6" cstate="print">
              <a:extLst>
                <a:ext uri="{28A0092B-C50C-407E-A947-70E740481C1C}">
                  <a14:useLocalDpi xmlns:a14="http://schemas.microsoft.com/office/drawing/2010/main" val="0"/>
                </a:ext>
              </a:extLst>
            </a:blip>
            <a:srcRect b="28470"/>
            <a:stretch>
              <a:fillRect/>
            </a:stretch>
          </p:blipFill>
          <p:spPr bwMode="auto">
            <a:xfrm>
              <a:off x="3600" y="432"/>
              <a:ext cx="15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4" name="Oval 18"/>
            <p:cNvSpPr>
              <a:spLocks noChangeArrowheads="1"/>
            </p:cNvSpPr>
            <p:nvPr/>
          </p:nvSpPr>
          <p:spPr bwMode="auto">
            <a:xfrm>
              <a:off x="3648" y="1104"/>
              <a:ext cx="576" cy="33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grpSp>
      <p:pic>
        <p:nvPicPr>
          <p:cNvPr id="9250" name="Picture 19" descr="j017253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286000"/>
            <a:ext cx="10287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p:nvPr/>
        </p:nvSpPr>
        <p:spPr>
          <a:xfrm>
            <a:off x="3733800" y="5562600"/>
            <a:ext cx="1600200" cy="276225"/>
          </a:xfrm>
          <a:prstGeom prst="rect">
            <a:avLst/>
          </a:prstGeom>
          <a:solidFill>
            <a:schemeClr val="bg1"/>
          </a:solid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Arial" charset="0"/>
                <a:cs typeface="+mn-cs"/>
              </a:rPr>
              <a:t>Alutom Formation</a:t>
            </a:r>
          </a:p>
        </p:txBody>
      </p:sp>
      <p:pic>
        <p:nvPicPr>
          <p:cNvPr id="45" name="Picture 88" descr="1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5742" y="501121"/>
            <a:ext cx="3656013" cy="27416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068390" y="755060"/>
            <a:ext cx="3046027" cy="40011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Sinkhole swallow holes</a:t>
            </a:r>
          </a:p>
        </p:txBody>
      </p:sp>
      <p:sp>
        <p:nvSpPr>
          <p:cNvPr id="56" name="TextBox 55"/>
          <p:cNvSpPr txBox="1"/>
          <p:nvPr/>
        </p:nvSpPr>
        <p:spPr>
          <a:xfrm>
            <a:off x="4845755" y="1321858"/>
            <a:ext cx="1133475" cy="33655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limestone</a:t>
            </a:r>
          </a:p>
        </p:txBody>
      </p:sp>
      <p:sp>
        <p:nvSpPr>
          <p:cNvPr id="57" name="TextBox 56"/>
          <p:cNvSpPr txBox="1"/>
          <p:nvPr/>
        </p:nvSpPr>
        <p:spPr>
          <a:xfrm>
            <a:off x="6322130" y="2726796"/>
            <a:ext cx="1935162" cy="33655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charset="0"/>
                <a:cs typeface="+mn-cs"/>
              </a:rPr>
              <a:t>Alutom Formation</a:t>
            </a:r>
          </a:p>
        </p:txBody>
      </p:sp>
      <p:sp>
        <p:nvSpPr>
          <p:cNvPr id="61" name="Oval 60"/>
          <p:cNvSpPr/>
          <p:nvPr/>
        </p:nvSpPr>
        <p:spPr>
          <a:xfrm>
            <a:off x="5988755" y="1355196"/>
            <a:ext cx="1447800" cy="1219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TextBox 61"/>
          <p:cNvSpPr txBox="1"/>
          <p:nvPr/>
        </p:nvSpPr>
        <p:spPr>
          <a:xfrm>
            <a:off x="6126867" y="2134658"/>
            <a:ext cx="1187450" cy="33655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~1.5 ft </a:t>
            </a:r>
            <a:r>
              <a:rPr kumimoji="0" lang="en-US" sz="16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 charset="0"/>
                <a:cs typeface="+mn-cs"/>
              </a:rPr>
              <a:t>dia</a:t>
            </a:r>
            <a:r>
              <a:rPr kumimoji="0" lang="en-US" sz="1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charset="0"/>
                <a:cs typeface="+mn-cs"/>
              </a:rPr>
              <a:t>,</a:t>
            </a:r>
          </a:p>
        </p:txBody>
      </p:sp>
      <p:pic>
        <p:nvPicPr>
          <p:cNvPr id="8233" name="Picture 3" descr="H:\Pictures\4-STUDENT FIELD TRIPS\2010-09-18-WAG Field Trip\Field trips-North Guam_20100309_0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338" y="3346450"/>
            <a:ext cx="4411662" cy="33083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80" descr="Guam Map_20060213_17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7900" y="2438400"/>
            <a:ext cx="2400300" cy="3200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 name="TextBox 49"/>
          <p:cNvSpPr txBox="1">
            <a:spLocks noChangeArrowheads="1"/>
          </p:cNvSpPr>
          <p:nvPr/>
        </p:nvSpPr>
        <p:spPr bwMode="auto">
          <a:xfrm>
            <a:off x="838200" y="4906963"/>
            <a:ext cx="2895600" cy="579437"/>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00"/>
                </a:solidFill>
                <a:effectLst>
                  <a:outerShdw blurRad="38100" dist="38100" dir="2700000" algn="tl">
                    <a:srgbClr val="C0C0C0"/>
                  </a:outerShdw>
                </a:effectLst>
                <a:uLnTx/>
                <a:uFillTx/>
                <a:latin typeface="Arial" charset="0"/>
                <a:cs typeface="Arial" charset="0"/>
              </a:rPr>
              <a:t>A</a:t>
            </a:r>
            <a:r>
              <a:rPr kumimoji="0" lang="en-US" sz="1800" b="1" i="0" u="none" strike="noStrike" kern="0" cap="none" spc="0" normalizeH="0" baseline="0" noProof="0">
                <a:ln>
                  <a:noFill/>
                </a:ln>
                <a:solidFill>
                  <a:srgbClr val="FFFF00"/>
                </a:solidFill>
                <a:effectLst>
                  <a:outerShdw blurRad="38100" dist="38100" dir="2700000" algn="tl">
                    <a:srgbClr val="C0C0C0"/>
                  </a:outerShdw>
                </a:effectLst>
                <a:uLnTx/>
                <a:uFillTx/>
                <a:latin typeface="Arial" charset="0"/>
                <a:cs typeface="Arial" charset="0"/>
              </a:rPr>
              <a:t>quiclude</a:t>
            </a:r>
            <a:r>
              <a:rPr kumimoji="0" lang="en-US" sz="1400" b="1" i="0" u="none" strike="noStrike" kern="0" cap="none" spc="0" normalizeH="0" baseline="0" noProof="0">
                <a:ln>
                  <a:noFill/>
                </a:ln>
                <a:solidFill>
                  <a:srgbClr val="FFFF00"/>
                </a:solidFill>
                <a:effectLst>
                  <a:outerShdw blurRad="38100" dist="38100" dir="2700000" algn="tl">
                    <a:srgbClr val="C0C0C0"/>
                  </a:outerShdw>
                </a:effectLst>
                <a:uLnTx/>
                <a:uFillTx/>
                <a:latin typeface="Arial" charset="0"/>
                <a:cs typeface="Arial"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00"/>
                </a:solidFill>
                <a:effectLst>
                  <a:outerShdw blurRad="38100" dist="38100" dir="2700000" algn="tl">
                    <a:srgbClr val="C0C0C0"/>
                  </a:outerShdw>
                </a:effectLst>
                <a:uLnTx/>
                <a:uFillTx/>
                <a:latin typeface="Arial" charset="0"/>
                <a:cs typeface="Arial" charset="0"/>
              </a:rPr>
              <a:t>(practically  impermeable)</a:t>
            </a:r>
          </a:p>
        </p:txBody>
      </p:sp>
      <p:sp>
        <p:nvSpPr>
          <p:cNvPr id="71" name="TextBox 70"/>
          <p:cNvSpPr txBox="1"/>
          <p:nvPr/>
        </p:nvSpPr>
        <p:spPr>
          <a:xfrm>
            <a:off x="7772400" y="4724400"/>
            <a:ext cx="1295400" cy="830263"/>
          </a:xfrm>
          <a:prstGeom prst="rect">
            <a:avLst/>
          </a:prstGeom>
          <a:solidFill>
            <a:schemeClr val="bg1"/>
          </a:solid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CC"/>
                </a:solidFill>
                <a:effectLst>
                  <a:outerShdw blurRad="38100" dist="38100" dir="2700000" algn="tl">
                    <a:srgbClr val="000000">
                      <a:alpha val="43137"/>
                    </a:srgbClr>
                  </a:outerShdw>
                </a:effectLst>
                <a:uLnTx/>
                <a:uFillTx/>
                <a:latin typeface="Arial" charset="0"/>
                <a:cs typeface="+mn-cs"/>
              </a:rPr>
              <a:t>Base and topographic partition of the aquifer</a:t>
            </a:r>
          </a:p>
        </p:txBody>
      </p:sp>
      <p:sp>
        <p:nvSpPr>
          <p:cNvPr id="72" name="TextBox 71"/>
          <p:cNvSpPr txBox="1"/>
          <p:nvPr/>
        </p:nvSpPr>
        <p:spPr>
          <a:xfrm>
            <a:off x="8153400" y="3733800"/>
            <a:ext cx="990600" cy="501650"/>
          </a:xfrm>
          <a:prstGeom prst="rect">
            <a:avLst/>
          </a:prstGeom>
          <a:solidFill>
            <a:schemeClr val="bg1"/>
          </a:solid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CC"/>
                </a:solidFill>
                <a:effectLst>
                  <a:outerShdw blurRad="38100" dist="38100" dir="2700000" algn="tl">
                    <a:srgbClr val="C0C0C0"/>
                  </a:outerShdw>
                </a:effectLst>
                <a:uLnTx/>
                <a:uFillTx/>
                <a:latin typeface="Arial" charset="0"/>
                <a:cs typeface="Arial" charset="0"/>
              </a:rPr>
              <a:t>Mt Santa Rosa, Mataguac Hill</a:t>
            </a:r>
          </a:p>
        </p:txBody>
      </p:sp>
    </p:spTree>
    <p:extLst>
      <p:ext uri="{BB962C8B-B14F-4D97-AF65-F5344CB8AC3E}">
        <p14:creationId xmlns:p14="http://schemas.microsoft.com/office/powerpoint/2010/main" val="208301536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1000"/>
                                        <p:tgtEl>
                                          <p:spTgt spid="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3" fill="hold" nodeType="clickEffect">
                                  <p:stCondLst>
                                    <p:cond delay="0"/>
                                  </p:stCondLst>
                                  <p:childTnLst>
                                    <p:set>
                                      <p:cBhvr>
                                        <p:cTn id="15" dur="1" fill="hold">
                                          <p:stCondLst>
                                            <p:cond delay="0"/>
                                          </p:stCondLst>
                                        </p:cTn>
                                        <p:tgtEl>
                                          <p:spTgt spid="8233"/>
                                        </p:tgtEl>
                                        <p:attrNameLst>
                                          <p:attrName>style.visibility</p:attrName>
                                        </p:attrNameLst>
                                      </p:cBhvr>
                                      <p:to>
                                        <p:strVal val="visible"/>
                                      </p:to>
                                    </p:set>
                                    <p:animEffect transition="in" filter="strips(upRight)">
                                      <p:cBhvr>
                                        <p:cTn id="16" dur="1000"/>
                                        <p:tgtEl>
                                          <p:spTgt spid="823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strips(upRight)">
                                      <p:cBhvr>
                                        <p:cTn id="27" dur="1000"/>
                                        <p:tgtEl>
                                          <p:spTgt spid="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9"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strips(upLeft)">
                                      <p:cBhvr>
                                        <p:cTn id="32" dur="1000"/>
                                        <p:tgtEl>
                                          <p:spTgt spid="45"/>
                                        </p:tgtEl>
                                      </p:cBhvr>
                                    </p:animEffect>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1000"/>
                                        <p:tgtEl>
                                          <p:spTgt spid="7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1000"/>
                                        <p:tgtEl>
                                          <p:spTgt spid="52"/>
                                        </p:tgtEl>
                                      </p:cBhvr>
                                    </p:animEffect>
                                  </p:childTnLst>
                                </p:cTn>
                              </p:par>
                            </p:childTnLst>
                          </p:cTn>
                        </p:par>
                        <p:par>
                          <p:cTn id="40" fill="hold" nodeType="afterGroup">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1000"/>
                                        <p:tgtEl>
                                          <p:spTgt spid="56"/>
                                        </p:tgtEl>
                                      </p:cBhvr>
                                    </p:animEffect>
                                  </p:childTnLst>
                                </p:cTn>
                              </p:par>
                            </p:childTnLst>
                          </p:cTn>
                        </p:par>
                        <p:par>
                          <p:cTn id="44" fill="hold" nodeType="afterGroup">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1000"/>
                                        <p:tgtEl>
                                          <p:spTgt spid="57"/>
                                        </p:tgtEl>
                                      </p:cBhvr>
                                    </p:animEffect>
                                  </p:childTnLst>
                                </p:cTn>
                              </p:par>
                            </p:childTnLst>
                          </p:cTn>
                        </p:par>
                        <p:par>
                          <p:cTn id="48" fill="hold" nodeType="afterGroup">
                            <p:stCondLst>
                              <p:cond delay="4000"/>
                            </p:stCondLst>
                            <p:childTnLst>
                              <p:par>
                                <p:cTn id="49" presetID="21" presetClass="entr" presetSubtype="1" fill="hold" grpId="0" nodeType="afterEffect">
                                  <p:stCondLst>
                                    <p:cond delay="300"/>
                                  </p:stCondLst>
                                  <p:childTnLst>
                                    <p:set>
                                      <p:cBhvr>
                                        <p:cTn id="50" dur="1" fill="hold">
                                          <p:stCondLst>
                                            <p:cond delay="0"/>
                                          </p:stCondLst>
                                        </p:cTn>
                                        <p:tgtEl>
                                          <p:spTgt spid="61"/>
                                        </p:tgtEl>
                                        <p:attrNameLst>
                                          <p:attrName>style.visibility</p:attrName>
                                        </p:attrNameLst>
                                      </p:cBhvr>
                                      <p:to>
                                        <p:strVal val="visible"/>
                                      </p:to>
                                    </p:set>
                                    <p:animEffect transition="in" filter="wheel(1)">
                                      <p:cBhvr>
                                        <p:cTn id="51" dur="500"/>
                                        <p:tgtEl>
                                          <p:spTgt spid="61"/>
                                        </p:tgtEl>
                                      </p:cBhvr>
                                    </p:animEffect>
                                  </p:childTnLst>
                                </p:cTn>
                              </p:par>
                            </p:childTnLst>
                          </p:cTn>
                        </p:par>
                        <p:par>
                          <p:cTn id="52" fill="hold" nodeType="afterGroup">
                            <p:stCondLst>
                              <p:cond delay="4800"/>
                            </p:stCondLst>
                            <p:childTnLst>
                              <p:par>
                                <p:cTn id="53" presetID="10" presetClass="entr" presetSubtype="0" fill="hold" grpId="0" nodeType="after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p:bldP spid="56" grpId="0"/>
      <p:bldP spid="57" grpId="0"/>
      <p:bldP spid="61" grpId="0" animBg="1"/>
      <p:bldP spid="62" grpId="0"/>
      <p:bldP spid="50" grpId="0"/>
      <p:bldP spid="71" grpId="0" animBg="1"/>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0"/>
          <p:cNvGraphicFramePr>
            <a:graphicFrameLocks noChangeAspect="1"/>
          </p:cNvGraphicFramePr>
          <p:nvPr/>
        </p:nvGraphicFramePr>
        <p:xfrm>
          <a:off x="228600" y="836613"/>
          <a:ext cx="5638800" cy="5613400"/>
        </p:xfrm>
        <a:graphic>
          <a:graphicData uri="http://schemas.openxmlformats.org/presentationml/2006/ole">
            <mc:AlternateContent xmlns:mc="http://schemas.openxmlformats.org/markup-compatibility/2006">
              <mc:Choice xmlns:v="urn:schemas-microsoft-com:vml" Requires="v">
                <p:oleObj spid="_x0000_s1045" name="Acrobat Document" r:id="rId4" imgW="20299680" imgH="19202400" progId="AcroExch.Document.DC">
                  <p:embed/>
                </p:oleObj>
              </mc:Choice>
              <mc:Fallback>
                <p:oleObj name="Acrobat Document" r:id="rId4" imgW="20299680" imgH="19202400" progId="AcroExch.Document.DC">
                  <p:embed/>
                  <p:pic>
                    <p:nvPicPr>
                      <p:cNvPr id="1026" name="Object 30"/>
                      <p:cNvPicPr>
                        <a:picLocks noChangeAspect="1" noChangeArrowheads="1"/>
                      </p:cNvPicPr>
                      <p:nvPr/>
                    </p:nvPicPr>
                    <p:blipFill>
                      <a:blip r:embed="rId5">
                        <a:lum bright="-12000" contrast="36000"/>
                        <a:extLst>
                          <a:ext uri="{28A0092B-C50C-407E-A947-70E740481C1C}">
                            <a14:useLocalDpi xmlns:a14="http://schemas.microsoft.com/office/drawing/2010/main" val="0"/>
                          </a:ext>
                        </a:extLst>
                      </a:blip>
                      <a:srcRect l="4234" t="3143" r="5811" b="2191"/>
                      <a:stretch>
                        <a:fillRect/>
                      </a:stretch>
                    </p:blipFill>
                    <p:spPr bwMode="auto">
                      <a:xfrm>
                        <a:off x="228600" y="836613"/>
                        <a:ext cx="5638800" cy="561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68" name="Text Box 24"/>
          <p:cNvSpPr txBox="1">
            <a:spLocks noChangeArrowheads="1"/>
          </p:cNvSpPr>
          <p:nvPr/>
        </p:nvSpPr>
        <p:spPr bwMode="auto">
          <a:xfrm>
            <a:off x="1677988" y="134938"/>
            <a:ext cx="5778500" cy="647700"/>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3600" b="1" kern="0" dirty="0">
                <a:solidFill>
                  <a:srgbClr val="990099"/>
                </a:solidFill>
                <a:effectLst>
                  <a:outerShdw blurRad="38100" dist="38100" dir="2700000" algn="tl">
                    <a:srgbClr val="C0C0C0"/>
                  </a:outerShdw>
                </a:effectLst>
                <a:latin typeface="Arial" charset="0"/>
                <a:cs typeface="Times New Roman" pitchFamily="18" charset="0"/>
              </a:rPr>
              <a:t>Groundwater Basins</a:t>
            </a:r>
            <a:endParaRPr kumimoji="0" lang="en-US" sz="3600" b="1" i="0" u="none" strike="noStrike" kern="0" cap="none" spc="0" normalizeH="0" baseline="0" noProof="0" dirty="0">
              <a:ln>
                <a:noFill/>
              </a:ln>
              <a:solidFill>
                <a:srgbClr val="990099"/>
              </a:solidFill>
              <a:effectLst>
                <a:outerShdw blurRad="38100" dist="38100" dir="2700000" algn="tl">
                  <a:srgbClr val="C0C0C0"/>
                </a:outerShdw>
              </a:effectLst>
              <a:uLnTx/>
              <a:uFillTx/>
              <a:latin typeface="Arial" charset="0"/>
              <a:cs typeface="Times New Roman" pitchFamily="18" charset="0"/>
            </a:endParaRPr>
          </a:p>
        </p:txBody>
      </p:sp>
      <p:pic>
        <p:nvPicPr>
          <p:cNvPr id="102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119063"/>
            <a:ext cx="7699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Group 7"/>
          <p:cNvGrpSpPr>
            <a:grpSpLocks/>
          </p:cNvGrpSpPr>
          <p:nvPr/>
        </p:nvGrpSpPr>
        <p:grpSpPr bwMode="auto">
          <a:xfrm>
            <a:off x="138113" y="119063"/>
            <a:ext cx="698500" cy="1223962"/>
            <a:chOff x="87" y="75"/>
            <a:chExt cx="440" cy="771"/>
          </a:xfrm>
        </p:grpSpPr>
        <p:pic>
          <p:nvPicPr>
            <p:cNvPr id="1049" name="Picture 8"/>
            <p:cNvPicPr>
              <a:picLocks noChangeAspect="1" noChangeArrowheads="1"/>
            </p:cNvPicPr>
            <p:nvPr/>
          </p:nvPicPr>
          <p:blipFill>
            <a:blip r:embed="rId7">
              <a:extLst>
                <a:ext uri="{28A0092B-C50C-407E-A947-70E740481C1C}">
                  <a14:useLocalDpi xmlns:a14="http://schemas.microsoft.com/office/drawing/2010/main" val="0"/>
                </a:ext>
              </a:extLst>
            </a:blip>
            <a:srcRect b="18750"/>
            <a:stretch>
              <a:fillRect/>
            </a:stretch>
          </p:blipFill>
          <p:spPr bwMode="auto">
            <a:xfrm>
              <a:off x="87" y="75"/>
              <a:ext cx="44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0" name="Text Box 9"/>
            <p:cNvSpPr txBox="1">
              <a:spLocks noChangeArrowheads="1"/>
            </p:cNvSpPr>
            <p:nvPr/>
          </p:nvSpPr>
          <p:spPr bwMode="auto">
            <a:xfrm>
              <a:off x="89" y="596"/>
              <a:ext cx="4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CC"/>
                  </a:solidFill>
                  <a:effectLst/>
                  <a:uLnTx/>
                  <a:uFillTx/>
                  <a:latin typeface="Franklin Gothic Demi Cond" panose="020B0706030402020204" pitchFamily="34" charset="0"/>
                  <a:cs typeface="Arial" panose="020B0604020202020204" pitchFamily="34" charset="0"/>
                </a:rPr>
                <a:t>WERI</a:t>
              </a:r>
            </a:p>
          </p:txBody>
        </p:sp>
      </p:grpSp>
      <p:sp>
        <p:nvSpPr>
          <p:cNvPr id="1030" name="Text Box 10"/>
          <p:cNvSpPr txBox="1">
            <a:spLocks noChangeArrowheads="1"/>
          </p:cNvSpPr>
          <p:nvPr/>
        </p:nvSpPr>
        <p:spPr bwMode="auto">
          <a:xfrm>
            <a:off x="5715000" y="6019800"/>
            <a:ext cx="200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Contour interval 20 m</a:t>
            </a:r>
          </a:p>
        </p:txBody>
      </p:sp>
      <p:sp>
        <p:nvSpPr>
          <p:cNvPr id="14347" name="Line 11"/>
          <p:cNvSpPr>
            <a:spLocks noChangeShapeType="1"/>
          </p:cNvSpPr>
          <p:nvPr/>
        </p:nvSpPr>
        <p:spPr bwMode="auto">
          <a:xfrm>
            <a:off x="4419600" y="4114800"/>
            <a:ext cx="1447800" cy="1531374"/>
          </a:xfrm>
          <a:prstGeom prst="line">
            <a:avLst/>
          </a:prstGeom>
          <a:noFill/>
          <a:ln w="9525">
            <a:solidFill>
              <a:srgbClr val="0000FF"/>
            </a:solidFill>
            <a:round/>
            <a:headEnd type="oval" w="med" len="me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48" name="Text Box 12"/>
          <p:cNvSpPr txBox="1">
            <a:spLocks noChangeArrowheads="1"/>
          </p:cNvSpPr>
          <p:nvPr/>
        </p:nvSpPr>
        <p:spPr bwMode="auto">
          <a:xfrm>
            <a:off x="5791200" y="5562600"/>
            <a:ext cx="1660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Sea-level contour</a:t>
            </a:r>
          </a:p>
        </p:txBody>
      </p:sp>
      <p:pic>
        <p:nvPicPr>
          <p:cNvPr id="1434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4563" y="1676400"/>
            <a:ext cx="21224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Text Box 15"/>
          <p:cNvSpPr txBox="1">
            <a:spLocks noChangeArrowheads="1"/>
          </p:cNvSpPr>
          <p:nvPr/>
        </p:nvSpPr>
        <p:spPr bwMode="auto">
          <a:xfrm>
            <a:off x="5865053" y="1143000"/>
            <a:ext cx="24016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Lens-Basement-Sea</a:t>
            </a:r>
            <a:r>
              <a:rPr kumimoji="0" lang="en-US" altLang="en-US" sz="1400" b="1" i="0" u="none" strike="noStrike" kern="0" cap="none" spc="0" normalizeH="0" noProof="0" dirty="0">
                <a:ln>
                  <a:noFill/>
                </a:ln>
                <a:solidFill>
                  <a:schemeClr val="tx1"/>
                </a:solidFill>
                <a:effectLst/>
                <a:uLnTx/>
                <a:uFillTx/>
                <a:latin typeface="Arial" panose="020B0604020202020204" pitchFamily="34" charset="0"/>
                <a:cs typeface="Arial" panose="020B0604020202020204" pitchFamily="34" charset="0"/>
              </a:rPr>
              <a:t> Level</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1400" b="1" kern="0" baseline="0" dirty="0"/>
              <a:t>Relationship</a:t>
            </a:r>
            <a:endParaRPr kumimoji="0" lang="en-US" altLang="en-US" sz="14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4355" name="Line 19"/>
          <p:cNvSpPr>
            <a:spLocks noChangeShapeType="1"/>
          </p:cNvSpPr>
          <p:nvPr/>
        </p:nvSpPr>
        <p:spPr bwMode="auto">
          <a:xfrm flipH="1">
            <a:off x="1905000" y="1828800"/>
            <a:ext cx="4267200" cy="3276600"/>
          </a:xfrm>
          <a:prstGeom prst="line">
            <a:avLst/>
          </a:prstGeom>
          <a:noFill/>
          <a:ln w="9525">
            <a:solidFill>
              <a:schemeClr val="tx1"/>
            </a:solidFill>
            <a:round/>
            <a:headEnd type="oval" w="med" len="me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56" name="Line 20"/>
          <p:cNvSpPr>
            <a:spLocks noChangeShapeType="1"/>
          </p:cNvSpPr>
          <p:nvPr/>
        </p:nvSpPr>
        <p:spPr bwMode="auto">
          <a:xfrm flipH="1">
            <a:off x="2772697" y="2895600"/>
            <a:ext cx="3399503" cy="1779639"/>
          </a:xfrm>
          <a:prstGeom prst="line">
            <a:avLst/>
          </a:prstGeom>
          <a:noFill/>
          <a:ln w="9525">
            <a:solidFill>
              <a:schemeClr val="tx1"/>
            </a:solidFill>
            <a:round/>
            <a:headEnd type="oval" w="med" len="me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57" name="Line 21"/>
          <p:cNvSpPr>
            <a:spLocks noChangeShapeType="1"/>
          </p:cNvSpPr>
          <p:nvPr/>
        </p:nvSpPr>
        <p:spPr bwMode="auto">
          <a:xfrm flipH="1">
            <a:off x="4807974" y="3657600"/>
            <a:ext cx="1516626" cy="7374"/>
          </a:xfrm>
          <a:prstGeom prst="line">
            <a:avLst/>
          </a:prstGeom>
          <a:noFill/>
          <a:ln w="9525">
            <a:solidFill>
              <a:schemeClr val="tx1"/>
            </a:solidFill>
            <a:round/>
            <a:headEnd type="oval" w="med" len="med"/>
            <a:tailEnd type="stealth"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61" name="Text Box 25"/>
          <p:cNvSpPr txBox="1">
            <a:spLocks noChangeArrowheads="1"/>
          </p:cNvSpPr>
          <p:nvPr/>
        </p:nvSpPr>
        <p:spPr bwMode="auto">
          <a:xfrm>
            <a:off x="8231188" y="1724025"/>
            <a:ext cx="914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Lens above basement</a:t>
            </a:r>
          </a:p>
        </p:txBody>
      </p:sp>
      <p:sp>
        <p:nvSpPr>
          <p:cNvPr id="14362" name="Text Box 26"/>
          <p:cNvSpPr txBox="1">
            <a:spLocks noChangeArrowheads="1"/>
          </p:cNvSpPr>
          <p:nvPr/>
        </p:nvSpPr>
        <p:spPr bwMode="auto">
          <a:xfrm>
            <a:off x="8231188" y="2652713"/>
            <a:ext cx="9144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Basement above lens</a:t>
            </a:r>
          </a:p>
        </p:txBody>
      </p:sp>
      <p:sp>
        <p:nvSpPr>
          <p:cNvPr id="14363" name="Text Box 27"/>
          <p:cNvSpPr txBox="1">
            <a:spLocks noChangeArrowheads="1"/>
          </p:cNvSpPr>
          <p:nvPr/>
        </p:nvSpPr>
        <p:spPr bwMode="auto">
          <a:xfrm>
            <a:off x="8229600" y="35052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Basement at surface</a:t>
            </a:r>
          </a:p>
        </p:txBody>
      </p:sp>
      <p:sp>
        <p:nvSpPr>
          <p:cNvPr id="14364" name="Text Box 28"/>
          <p:cNvSpPr txBox="1">
            <a:spLocks noChangeArrowheads="1"/>
          </p:cNvSpPr>
          <p:nvPr/>
        </p:nvSpPr>
        <p:spPr bwMode="auto">
          <a:xfrm>
            <a:off x="8232775" y="440531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Complex rock units</a:t>
            </a:r>
          </a:p>
        </p:txBody>
      </p:sp>
      <p:sp>
        <p:nvSpPr>
          <p:cNvPr id="1042" name="Text Box 31"/>
          <p:cNvSpPr txBox="1">
            <a:spLocks noChangeArrowheads="1"/>
          </p:cNvSpPr>
          <p:nvPr/>
        </p:nvSpPr>
        <p:spPr bwMode="auto">
          <a:xfrm>
            <a:off x="381000" y="4419600"/>
            <a:ext cx="890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990099"/>
                </a:solidFill>
                <a:effectLst/>
                <a:uLnTx/>
                <a:uFillTx/>
                <a:latin typeface="Arial" panose="020B0604020202020204" pitchFamily="34" charset="0"/>
                <a:cs typeface="Arial" panose="020B0604020202020204" pitchFamily="34" charset="0"/>
              </a:rPr>
              <a:t>Hagåtña</a:t>
            </a:r>
          </a:p>
        </p:txBody>
      </p:sp>
      <p:sp>
        <p:nvSpPr>
          <p:cNvPr id="1043" name="Text Box 32"/>
          <p:cNvSpPr txBox="1">
            <a:spLocks noChangeArrowheads="1"/>
          </p:cNvSpPr>
          <p:nvPr/>
        </p:nvSpPr>
        <p:spPr bwMode="auto">
          <a:xfrm>
            <a:off x="3505200" y="1676400"/>
            <a:ext cx="1338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srgbClr val="990099"/>
                </a:solidFill>
                <a:effectLst/>
                <a:uLnTx/>
                <a:uFillTx/>
                <a:latin typeface="Arial" panose="020B0604020202020204" pitchFamily="34" charset="0"/>
                <a:cs typeface="Arial" panose="020B0604020202020204" pitchFamily="34" charset="0"/>
              </a:rPr>
              <a:t>Agafa Gumas</a:t>
            </a:r>
          </a:p>
        </p:txBody>
      </p:sp>
      <p:sp>
        <p:nvSpPr>
          <p:cNvPr id="1044" name="Text Box 33"/>
          <p:cNvSpPr txBox="1">
            <a:spLocks noChangeArrowheads="1"/>
          </p:cNvSpPr>
          <p:nvPr/>
        </p:nvSpPr>
        <p:spPr bwMode="auto">
          <a:xfrm>
            <a:off x="1676400" y="3581400"/>
            <a:ext cx="1228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990099"/>
                </a:solidFill>
                <a:effectLst/>
                <a:uLnTx/>
                <a:uFillTx/>
                <a:latin typeface="Arial" panose="020B0604020202020204" pitchFamily="34" charset="0"/>
                <a:cs typeface="Arial" panose="020B0604020202020204" pitchFamily="34" charset="0"/>
              </a:rPr>
              <a:t>Yigo-Tumon</a:t>
            </a:r>
          </a:p>
        </p:txBody>
      </p:sp>
      <p:sp>
        <p:nvSpPr>
          <p:cNvPr id="1045" name="Text Box 34"/>
          <p:cNvSpPr txBox="1">
            <a:spLocks noChangeArrowheads="1"/>
          </p:cNvSpPr>
          <p:nvPr/>
        </p:nvSpPr>
        <p:spPr bwMode="auto">
          <a:xfrm>
            <a:off x="1828800" y="2362200"/>
            <a:ext cx="1058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990099"/>
                </a:solidFill>
                <a:effectLst/>
                <a:uLnTx/>
                <a:uFillTx/>
                <a:latin typeface="Arial" panose="020B0604020202020204" pitchFamily="34" charset="0"/>
                <a:cs typeface="Arial" panose="020B0604020202020204" pitchFamily="34" charset="0"/>
              </a:rPr>
              <a:t>Finegayan</a:t>
            </a:r>
          </a:p>
        </p:txBody>
      </p:sp>
      <p:sp>
        <p:nvSpPr>
          <p:cNvPr id="1046" name="Text Box 35"/>
          <p:cNvSpPr txBox="1">
            <a:spLocks noChangeArrowheads="1"/>
          </p:cNvSpPr>
          <p:nvPr/>
        </p:nvSpPr>
        <p:spPr bwMode="auto">
          <a:xfrm>
            <a:off x="5105400" y="2667000"/>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990099"/>
                </a:solidFill>
                <a:effectLst/>
                <a:uLnTx/>
                <a:uFillTx/>
                <a:latin typeface="Arial" panose="020B0604020202020204" pitchFamily="34" charset="0"/>
                <a:cs typeface="Arial" panose="020B0604020202020204" pitchFamily="34" charset="0"/>
              </a:rPr>
              <a:t>Andersen</a:t>
            </a:r>
          </a:p>
        </p:txBody>
      </p:sp>
      <p:sp>
        <p:nvSpPr>
          <p:cNvPr id="1047" name="Text Box 36"/>
          <p:cNvSpPr txBox="1">
            <a:spLocks noChangeArrowheads="1"/>
          </p:cNvSpPr>
          <p:nvPr/>
        </p:nvSpPr>
        <p:spPr bwMode="auto">
          <a:xfrm>
            <a:off x="3276600" y="4876800"/>
            <a:ext cx="958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a:ln>
                  <a:noFill/>
                </a:ln>
                <a:solidFill>
                  <a:srgbClr val="990099"/>
                </a:solidFill>
                <a:effectLst/>
                <a:uLnTx/>
                <a:uFillTx/>
                <a:latin typeface="Arial" panose="020B0604020202020204" pitchFamily="34" charset="0"/>
                <a:cs typeface="Arial" panose="020B0604020202020204" pitchFamily="34" charset="0"/>
              </a:rPr>
              <a:t>Mangilao</a:t>
            </a:r>
          </a:p>
        </p:txBody>
      </p:sp>
      <p:sp>
        <p:nvSpPr>
          <p:cNvPr id="1048" name="Text Box 34"/>
          <p:cNvSpPr txBox="1">
            <a:spLocks noChangeArrowheads="1"/>
          </p:cNvSpPr>
          <p:nvPr/>
        </p:nvSpPr>
        <p:spPr bwMode="auto">
          <a:xfrm>
            <a:off x="0" y="1492250"/>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990099"/>
                </a:solidFill>
                <a:effectLst/>
                <a:uLnTx/>
                <a:uFillTx/>
                <a:latin typeface="Arial" panose="020B0604020202020204" pitchFamily="34" charset="0"/>
                <a:cs typeface="Arial" panose="020B0604020202020204" pitchFamily="34" charset="0"/>
              </a:rPr>
              <a:t>Basement partitions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990099"/>
                </a:solidFill>
                <a:effectLst/>
                <a:uLnTx/>
                <a:uFillTx/>
                <a:latin typeface="Arial" panose="020B0604020202020204" pitchFamily="34" charset="0"/>
                <a:cs typeface="Arial" panose="020B0604020202020204" pitchFamily="34" charset="0"/>
              </a:rPr>
              <a:t>aquifer into 6 basins</a:t>
            </a:r>
          </a:p>
        </p:txBody>
      </p:sp>
    </p:spTree>
    <p:extLst>
      <p:ext uri="{BB962C8B-B14F-4D97-AF65-F5344CB8AC3E}">
        <p14:creationId xmlns:p14="http://schemas.microsoft.com/office/powerpoint/2010/main" val="452197507"/>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50" name="Rectangle 6"/>
          <p:cNvSpPr>
            <a:spLocks noChangeArrowheads="1"/>
          </p:cNvSpPr>
          <p:nvPr/>
        </p:nvSpPr>
        <p:spPr bwMode="auto">
          <a:xfrm>
            <a:off x="490538" y="4610100"/>
            <a:ext cx="8229600" cy="1905000"/>
          </a:xfrm>
          <a:prstGeom prst="rect">
            <a:avLst/>
          </a:prstGeom>
          <a:solidFill>
            <a:srgbClr val="0000FF"/>
          </a:solidFill>
          <a:ln w="9525">
            <a:noFill/>
            <a:miter lim="800000"/>
            <a:headEnd/>
            <a:tailEnd/>
          </a:ln>
          <a:effectLst/>
        </p:spPr>
        <p:txBody>
          <a:bodyPr anchor="ctr" anchorCtr="1"/>
          <a:lstStyle/>
          <a:p>
            <a:pPr marL="342900" indent="-342900" fontAlgn="base">
              <a:lnSpc>
                <a:spcPct val="90000"/>
              </a:lnSpc>
              <a:spcBef>
                <a:spcPct val="20000"/>
              </a:spcBef>
              <a:spcAft>
                <a:spcPct val="0"/>
              </a:spcAft>
              <a:buFontTx/>
              <a:buChar char="•"/>
              <a:defRPr/>
            </a:pPr>
            <a:r>
              <a:rPr lang="en-US" sz="24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Para-basal water: underlain by volcanic basement </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Not susceptible to contamination by sea water</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High quality—”upstream” from surface threats</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More rapidly affected by wet-dry cycles than basal water</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Hard to find (without an accurate map)</a:t>
            </a:r>
          </a:p>
        </p:txBody>
      </p:sp>
      <p:sp>
        <p:nvSpPr>
          <p:cNvPr id="57351" name="Rectangle 7"/>
          <p:cNvSpPr>
            <a:spLocks noChangeArrowheads="1"/>
          </p:cNvSpPr>
          <p:nvPr/>
        </p:nvSpPr>
        <p:spPr bwMode="auto">
          <a:xfrm>
            <a:off x="490538" y="4610100"/>
            <a:ext cx="8229600" cy="1905000"/>
          </a:xfrm>
          <a:prstGeom prst="rect">
            <a:avLst/>
          </a:prstGeom>
          <a:solidFill>
            <a:srgbClr val="0000FF"/>
          </a:solidFill>
          <a:ln w="9525">
            <a:noFill/>
            <a:miter lim="800000"/>
            <a:headEnd/>
            <a:tailEnd/>
          </a:ln>
          <a:effectLst/>
        </p:spPr>
        <p:txBody>
          <a:bodyPr anchor="ctr" anchorCtr="1"/>
          <a:lstStyle/>
          <a:p>
            <a:pPr marL="342900" indent="-342900" fontAlgn="base">
              <a:lnSpc>
                <a:spcPct val="90000"/>
              </a:lnSpc>
              <a:spcBef>
                <a:spcPct val="20000"/>
              </a:spcBef>
              <a:spcAft>
                <a:spcPct val="0"/>
              </a:spcAft>
              <a:buFontTx/>
              <a:buChar char="•"/>
              <a:defRPr/>
            </a:pPr>
            <a:r>
              <a:rPr lang="en-US" sz="24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Basal water: underlain sea water</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Vulnerable to contamination by underlying sea water </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“Downstream” from surface contaminant sources </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Really easy to find</a:t>
            </a:r>
          </a:p>
        </p:txBody>
      </p:sp>
      <p:sp>
        <p:nvSpPr>
          <p:cNvPr id="8" name="Rectangle 6"/>
          <p:cNvSpPr>
            <a:spLocks noChangeArrowheads="1"/>
          </p:cNvSpPr>
          <p:nvPr/>
        </p:nvSpPr>
        <p:spPr bwMode="auto">
          <a:xfrm>
            <a:off x="490538" y="4457700"/>
            <a:ext cx="8229600" cy="2209800"/>
          </a:xfrm>
          <a:prstGeom prst="rect">
            <a:avLst/>
          </a:prstGeom>
          <a:solidFill>
            <a:srgbClr val="0000FF"/>
          </a:solidFill>
          <a:ln w="9525">
            <a:noFill/>
            <a:miter lim="800000"/>
            <a:headEnd/>
            <a:tailEnd/>
          </a:ln>
          <a:effectLst/>
        </p:spPr>
        <p:txBody>
          <a:bodyPr anchor="ctr" anchorCtr="1"/>
          <a:lstStyle/>
          <a:p>
            <a:pPr marL="342900" indent="-342900" fontAlgn="base">
              <a:lnSpc>
                <a:spcPct val="90000"/>
              </a:lnSpc>
              <a:spcBef>
                <a:spcPct val="20000"/>
              </a:spcBef>
              <a:spcAft>
                <a:spcPct val="0"/>
              </a:spcAft>
              <a:buFontTx/>
              <a:buChar char="•"/>
              <a:defRPr/>
            </a:pPr>
            <a:r>
              <a:rPr lang="en-US" sz="24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Supra-basal water: underlain by basement rock </a:t>
            </a:r>
            <a:r>
              <a:rPr lang="en-US" sz="2400" b="1" u="sng"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and</a:t>
            </a:r>
            <a:r>
              <a:rPr lang="en-US" sz="24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 stands above sea level</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Invulnerable to sea water contamination</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Very high quality water—headwaters of the catchment</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Most responsive to wet-dry cycles</a:t>
            </a:r>
          </a:p>
          <a:p>
            <a:pPr marL="742950" lvl="1" indent="-285750" fontAlgn="base">
              <a:lnSpc>
                <a:spcPct val="90000"/>
              </a:lnSpc>
              <a:spcBef>
                <a:spcPct val="20000"/>
              </a:spcBef>
              <a:spcAft>
                <a:spcPct val="0"/>
              </a:spcAft>
              <a:buFontTx/>
              <a:buChar char="–"/>
              <a:defRPr/>
            </a:pPr>
            <a:r>
              <a:rPr lang="en-US" sz="2000" b="1" dirty="0">
                <a:solidFill>
                  <a:srgbClr val="FFFFFF"/>
                </a:solidFill>
                <a:effectLst>
                  <a:outerShdw blurRad="38100" dist="38100" dir="2700000" algn="tl">
                    <a:srgbClr val="000000"/>
                  </a:outerShdw>
                </a:effectLst>
                <a:latin typeface="Tahoma" panose="020B0604030504040204" pitchFamily="34" charset="0"/>
                <a:cs typeface="Tahoma" panose="020B0604030504040204" pitchFamily="34" charset="0"/>
              </a:rPr>
              <a:t>Very hard to find (even with a map; occurs in patches)</a:t>
            </a:r>
          </a:p>
        </p:txBody>
      </p:sp>
      <p:sp>
        <p:nvSpPr>
          <p:cNvPr id="57346" name="Rectangle 2"/>
          <p:cNvSpPr>
            <a:spLocks noGrp="1" noChangeArrowheads="1"/>
          </p:cNvSpPr>
          <p:nvPr>
            <p:ph type="title" idx="4294967295"/>
          </p:nvPr>
        </p:nvSpPr>
        <p:spPr>
          <a:xfrm>
            <a:off x="457200" y="0"/>
            <a:ext cx="8229600" cy="1143000"/>
          </a:xfrm>
        </p:spPr>
        <p:txBody>
          <a:bodyPr/>
          <a:lstStyle/>
          <a:p>
            <a:pPr eaLnBrk="1" hangingPunct="1">
              <a:defRPr/>
            </a:pPr>
            <a:r>
              <a:rPr lang="en-US" sz="4000" b="1" dirty="0"/>
              <a:t>Groundwater Zones</a:t>
            </a:r>
            <a:endParaRPr lang="en-US" sz="2800" b="1" dirty="0"/>
          </a:p>
        </p:txBody>
      </p:sp>
      <p:sp>
        <p:nvSpPr>
          <p:cNvPr id="7174" name="AutoShape 3" descr="image001"/>
          <p:cNvSpPr>
            <a:spLocks noChangeAspect="1" noChangeArrowheads="1"/>
          </p:cNvSpPr>
          <p:nvPr/>
        </p:nvSpPr>
        <p:spPr bwMode="auto">
          <a:xfrm>
            <a:off x="-1547813" y="1295400"/>
            <a:ext cx="12239626"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fontAlgn="base" hangingPunct="1">
              <a:spcAft>
                <a:spcPct val="0"/>
              </a:spcAft>
            </a:pPr>
            <a:endParaRPr lang="en-US" altLang="en-US">
              <a:solidFill>
                <a:srgbClr val="000000"/>
              </a:solidFill>
              <a:cs typeface="Arial" panose="020B0604020202020204" pitchFamily="34" charset="0"/>
            </a:endParaRPr>
          </a:p>
        </p:txBody>
      </p:sp>
      <p:pic>
        <p:nvPicPr>
          <p:cNvPr id="71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143000"/>
            <a:ext cx="91408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rot="5400000" flipH="1" flipV="1">
            <a:off x="1714500" y="3619500"/>
            <a:ext cx="1600200" cy="914400"/>
          </a:xfrm>
          <a:prstGeom prst="straightConnector1">
            <a:avLst/>
          </a:prstGeom>
          <a:ln w="349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209800" y="3276600"/>
            <a:ext cx="3276600" cy="1371600"/>
          </a:xfrm>
          <a:prstGeom prst="straightConnector1">
            <a:avLst/>
          </a:prstGeom>
          <a:ln w="349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459038" y="2590800"/>
            <a:ext cx="5237162" cy="1981200"/>
          </a:xfrm>
          <a:prstGeom prst="straightConnector1">
            <a:avLst/>
          </a:prstGeom>
          <a:ln w="3492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141" name="Freeform 21"/>
          <p:cNvSpPr>
            <a:spLocks/>
          </p:cNvSpPr>
          <p:nvPr/>
        </p:nvSpPr>
        <p:spPr bwMode="auto">
          <a:xfrm>
            <a:off x="2362200" y="2578100"/>
            <a:ext cx="4922838" cy="504825"/>
          </a:xfrm>
          <a:custGeom>
            <a:avLst/>
            <a:gdLst>
              <a:gd name="T0" fmla="*/ 4922838 w 3101"/>
              <a:gd name="T1" fmla="*/ 0 h 318"/>
              <a:gd name="T2" fmla="*/ 3903663 w 3101"/>
              <a:gd name="T3" fmla="*/ 285750 h 318"/>
              <a:gd name="T4" fmla="*/ 2689225 w 3101"/>
              <a:gd name="T5" fmla="*/ 449263 h 318"/>
              <a:gd name="T6" fmla="*/ 1100138 w 3101"/>
              <a:gd name="T7" fmla="*/ 495300 h 318"/>
              <a:gd name="T8" fmla="*/ 0 w 3101"/>
              <a:gd name="T9" fmla="*/ 393700 h 318"/>
              <a:gd name="T10" fmla="*/ 0 60000 65536"/>
              <a:gd name="T11" fmla="*/ 0 60000 65536"/>
              <a:gd name="T12" fmla="*/ 0 60000 65536"/>
              <a:gd name="T13" fmla="*/ 0 60000 65536"/>
              <a:gd name="T14" fmla="*/ 0 60000 65536"/>
              <a:gd name="T15" fmla="*/ 0 w 3101"/>
              <a:gd name="T16" fmla="*/ 0 h 318"/>
              <a:gd name="T17" fmla="*/ 3101 w 3101"/>
              <a:gd name="T18" fmla="*/ 318 h 318"/>
            </a:gdLst>
            <a:ahLst/>
            <a:cxnLst>
              <a:cxn ang="T10">
                <a:pos x="T0" y="T1"/>
              </a:cxn>
              <a:cxn ang="T11">
                <a:pos x="T2" y="T3"/>
              </a:cxn>
              <a:cxn ang="T12">
                <a:pos x="T4" y="T5"/>
              </a:cxn>
              <a:cxn ang="T13">
                <a:pos x="T6" y="T7"/>
              </a:cxn>
              <a:cxn ang="T14">
                <a:pos x="T8" y="T9"/>
              </a:cxn>
            </a:cxnLst>
            <a:rect l="T15" t="T16" r="T17" b="T18"/>
            <a:pathLst>
              <a:path w="3101" h="318">
                <a:moveTo>
                  <a:pt x="3101" y="0"/>
                </a:moveTo>
                <a:cubicBezTo>
                  <a:pt x="2994" y="30"/>
                  <a:pt x="2694" y="133"/>
                  <a:pt x="2459" y="180"/>
                </a:cubicBezTo>
                <a:cubicBezTo>
                  <a:pt x="2224" y="227"/>
                  <a:pt x="1988" y="261"/>
                  <a:pt x="1694" y="283"/>
                </a:cubicBezTo>
                <a:cubicBezTo>
                  <a:pt x="1400" y="305"/>
                  <a:pt x="975" y="318"/>
                  <a:pt x="693" y="312"/>
                </a:cubicBezTo>
                <a:cubicBezTo>
                  <a:pt x="411" y="306"/>
                  <a:pt x="144" y="261"/>
                  <a:pt x="0" y="248"/>
                </a:cubicBezTo>
              </a:path>
            </a:pathLst>
          </a:custGeom>
          <a:noFill/>
          <a:ln w="25400">
            <a:solidFill>
              <a:srgbClr val="000066"/>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pPr fontAlgn="base">
              <a:lnSpc>
                <a:spcPct val="80000"/>
              </a:lnSpc>
              <a:spcBef>
                <a:spcPct val="20000"/>
              </a:spcBef>
              <a:spcAft>
                <a:spcPct val="0"/>
              </a:spcAft>
              <a:buFontTx/>
              <a:buChar char="•"/>
            </a:pPr>
            <a:endParaRPr lang="en-US">
              <a:solidFill>
                <a:srgbClr val="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7180" name="Text Box 12"/>
          <p:cNvSpPr txBox="1">
            <a:spLocks noChangeArrowheads="1"/>
          </p:cNvSpPr>
          <p:nvPr/>
        </p:nvSpPr>
        <p:spPr bwMode="auto">
          <a:xfrm>
            <a:off x="7315200" y="3808413"/>
            <a:ext cx="1828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0"/>
              </a:spcBef>
              <a:defRPr>
                <a:solidFill>
                  <a:schemeClr val="tx1"/>
                </a:solidFill>
                <a:latin typeface="Arial" panose="020B0604020202020204" pitchFamily="34" charset="0"/>
              </a:defRPr>
            </a:lvl1pPr>
            <a:lvl2pPr marL="742950" indent="-285750" algn="ctr" eaLnBrk="0" hangingPunct="0">
              <a:spcBef>
                <a:spcPct val="0"/>
              </a:spcBef>
              <a:defRPr>
                <a:solidFill>
                  <a:schemeClr val="tx1"/>
                </a:solidFill>
                <a:latin typeface="Arial" panose="020B0604020202020204" pitchFamily="34" charset="0"/>
              </a:defRPr>
            </a:lvl2pPr>
            <a:lvl3pPr marL="1143000" indent="-228600" algn="ctr" eaLnBrk="0" hangingPunct="0">
              <a:spcBef>
                <a:spcPct val="0"/>
              </a:spcBef>
              <a:defRPr>
                <a:solidFill>
                  <a:schemeClr val="tx1"/>
                </a:solidFill>
                <a:latin typeface="Arial" panose="020B0604020202020204" pitchFamily="34" charset="0"/>
              </a:defRPr>
            </a:lvl3pPr>
            <a:lvl4pPr marL="1600200" indent="-228600" algn="ctr" eaLnBrk="0" hangingPunct="0">
              <a:spcBef>
                <a:spcPct val="0"/>
              </a:spcBef>
              <a:defRPr>
                <a:solidFill>
                  <a:schemeClr val="tx1"/>
                </a:solidFill>
                <a:latin typeface="Arial" panose="020B0604020202020204" pitchFamily="34" charset="0"/>
              </a:defRPr>
            </a:lvl4pPr>
            <a:lvl5pPr marL="2057400" indent="-228600" algn="ctr" eaLnBrk="0" hangingPunct="0">
              <a:spcBef>
                <a:spcPct val="0"/>
              </a:spcBef>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Aft>
                <a:spcPct val="0"/>
              </a:spcAft>
            </a:pPr>
            <a:r>
              <a:rPr lang="en-US" altLang="en-US" sz="800" b="1" dirty="0">
                <a:solidFill>
                  <a:srgbClr val="000000"/>
                </a:solidFill>
                <a:cs typeface="Arial" panose="020B0604020202020204" pitchFamily="34" charset="0"/>
              </a:rPr>
              <a:t>NAVFAC Final Report Apr 2010 Guam Water Well Testing</a:t>
            </a:r>
          </a:p>
          <a:p>
            <a:pPr eaLnBrk="1" fontAlgn="base" hangingPunct="1">
              <a:spcAft>
                <a:spcPct val="0"/>
              </a:spcAft>
            </a:pPr>
            <a:r>
              <a:rPr lang="en-US" altLang="en-US" sz="800" b="1" dirty="0" err="1">
                <a:solidFill>
                  <a:srgbClr val="000000"/>
                </a:solidFill>
                <a:cs typeface="Arial" panose="020B0604020202020204" pitchFamily="34" charset="0"/>
              </a:rPr>
              <a:t>Roff</a:t>
            </a:r>
            <a:r>
              <a:rPr lang="en-US" altLang="en-US" sz="800" b="1" dirty="0">
                <a:solidFill>
                  <a:srgbClr val="000000"/>
                </a:solidFill>
                <a:cs typeface="Arial" panose="020B0604020202020204" pitchFamily="34" charset="0"/>
              </a:rPr>
              <a:t>, Jenson &amp; Schuman</a:t>
            </a:r>
          </a:p>
        </p:txBody>
      </p:sp>
      <p:cxnSp>
        <p:nvCxnSpPr>
          <p:cNvPr id="3" name="Straight Arrow Connector 2"/>
          <p:cNvCxnSpPr/>
          <p:nvPr/>
        </p:nvCxnSpPr>
        <p:spPr bwMode="auto">
          <a:xfrm>
            <a:off x="2053389" y="1981200"/>
            <a:ext cx="0" cy="762000"/>
          </a:xfrm>
          <a:prstGeom prst="straightConnector1">
            <a:avLst/>
          </a:prstGeom>
          <a:solidFill>
            <a:schemeClr val="accent1"/>
          </a:solidFill>
          <a:ln w="41275" cap="flat" cmpd="sng" algn="ctr">
            <a:solidFill>
              <a:srgbClr val="0070C0"/>
            </a:solidFill>
            <a:prstDash val="solid"/>
            <a:round/>
            <a:headEnd type="none" w="med" len="med"/>
            <a:tailEnd type="stealth"/>
          </a:ln>
          <a:effectLst/>
        </p:spPr>
      </p:cxnSp>
      <p:cxnSp>
        <p:nvCxnSpPr>
          <p:cNvPr id="15" name="Straight Arrow Connector 14"/>
          <p:cNvCxnSpPr/>
          <p:nvPr/>
        </p:nvCxnSpPr>
        <p:spPr bwMode="auto">
          <a:xfrm>
            <a:off x="3003884" y="1933074"/>
            <a:ext cx="0" cy="762000"/>
          </a:xfrm>
          <a:prstGeom prst="straightConnector1">
            <a:avLst/>
          </a:prstGeom>
          <a:solidFill>
            <a:schemeClr val="accent1"/>
          </a:solidFill>
          <a:ln w="41275" cap="flat" cmpd="sng" algn="ctr">
            <a:solidFill>
              <a:srgbClr val="0070C0"/>
            </a:solidFill>
            <a:prstDash val="solid"/>
            <a:round/>
            <a:headEnd type="none" w="med" len="med"/>
            <a:tailEnd type="stealth"/>
          </a:ln>
          <a:effectLst/>
        </p:spPr>
      </p:cxnSp>
      <p:cxnSp>
        <p:nvCxnSpPr>
          <p:cNvPr id="16" name="Straight Arrow Connector 15"/>
          <p:cNvCxnSpPr/>
          <p:nvPr/>
        </p:nvCxnSpPr>
        <p:spPr bwMode="auto">
          <a:xfrm>
            <a:off x="4138863" y="1892968"/>
            <a:ext cx="0" cy="762000"/>
          </a:xfrm>
          <a:prstGeom prst="straightConnector1">
            <a:avLst/>
          </a:prstGeom>
          <a:solidFill>
            <a:schemeClr val="accent1"/>
          </a:solidFill>
          <a:ln w="41275" cap="flat" cmpd="sng" algn="ctr">
            <a:solidFill>
              <a:srgbClr val="0070C0"/>
            </a:solidFill>
            <a:prstDash val="solid"/>
            <a:round/>
            <a:headEnd type="none" w="med" len="med"/>
            <a:tailEnd type="stealth"/>
          </a:ln>
          <a:effectLst/>
        </p:spPr>
      </p:cxnSp>
      <p:cxnSp>
        <p:nvCxnSpPr>
          <p:cNvPr id="17" name="Straight Arrow Connector 16"/>
          <p:cNvCxnSpPr/>
          <p:nvPr/>
        </p:nvCxnSpPr>
        <p:spPr bwMode="auto">
          <a:xfrm>
            <a:off x="5334000" y="1816100"/>
            <a:ext cx="0" cy="762000"/>
          </a:xfrm>
          <a:prstGeom prst="straightConnector1">
            <a:avLst/>
          </a:prstGeom>
          <a:solidFill>
            <a:schemeClr val="accent1"/>
          </a:solidFill>
          <a:ln w="41275" cap="flat" cmpd="sng" algn="ctr">
            <a:solidFill>
              <a:srgbClr val="0070C0"/>
            </a:solidFill>
            <a:prstDash val="solid"/>
            <a:round/>
            <a:headEnd type="none" w="med" len="med"/>
            <a:tailEnd type="stealth"/>
          </a:ln>
          <a:effectLst/>
        </p:spPr>
      </p:cxnSp>
      <p:cxnSp>
        <p:nvCxnSpPr>
          <p:cNvPr id="18" name="Straight Arrow Connector 17"/>
          <p:cNvCxnSpPr/>
          <p:nvPr/>
        </p:nvCxnSpPr>
        <p:spPr bwMode="auto">
          <a:xfrm>
            <a:off x="6464968" y="1752600"/>
            <a:ext cx="0" cy="762000"/>
          </a:xfrm>
          <a:prstGeom prst="straightConnector1">
            <a:avLst/>
          </a:prstGeom>
          <a:solidFill>
            <a:schemeClr val="accent1"/>
          </a:solidFill>
          <a:ln w="41275" cap="flat" cmpd="sng" algn="ctr">
            <a:solidFill>
              <a:srgbClr val="0070C0"/>
            </a:solidFill>
            <a:prstDash val="solid"/>
            <a:round/>
            <a:headEnd type="none" w="med" len="med"/>
            <a:tailEnd type="stealth"/>
          </a:ln>
          <a:effectLst/>
        </p:spPr>
      </p:cxnSp>
      <p:cxnSp>
        <p:nvCxnSpPr>
          <p:cNvPr id="19" name="Straight Arrow Connector 18"/>
          <p:cNvCxnSpPr/>
          <p:nvPr/>
        </p:nvCxnSpPr>
        <p:spPr bwMode="auto">
          <a:xfrm>
            <a:off x="7784432" y="1660358"/>
            <a:ext cx="0" cy="762000"/>
          </a:xfrm>
          <a:prstGeom prst="straightConnector1">
            <a:avLst/>
          </a:prstGeom>
          <a:solidFill>
            <a:schemeClr val="accent1"/>
          </a:solidFill>
          <a:ln w="41275" cap="flat" cmpd="sng" algn="ctr">
            <a:solidFill>
              <a:srgbClr val="0070C0"/>
            </a:solidFill>
            <a:prstDash val="solid"/>
            <a:round/>
            <a:headEnd type="none" w="med" len="med"/>
            <a:tailEnd type="stealth"/>
          </a:ln>
          <a:effectLst/>
        </p:spPr>
      </p:cxnSp>
    </p:spTree>
    <p:extLst>
      <p:ext uri="{BB962C8B-B14F-4D97-AF65-F5344CB8AC3E}">
        <p14:creationId xmlns:p14="http://schemas.microsoft.com/office/powerpoint/2010/main" val="379342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141"/>
                                        </p:tgtEl>
                                        <p:attrNameLst>
                                          <p:attrName>style.visibility</p:attrName>
                                        </p:attrNameLst>
                                      </p:cBhvr>
                                      <p:to>
                                        <p:strVal val="visible"/>
                                      </p:to>
                                    </p:set>
                                    <p:animEffect transition="in" filter="wipe(right)">
                                      <p:cBhvr>
                                        <p:cTn id="7" dur="1000"/>
                                        <p:tgtEl>
                                          <p:spTgt spid="5141"/>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22" presetClass="entr" presetSubtype="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7351"/>
                                        </p:tgtEl>
                                        <p:attrNameLst>
                                          <p:attrName>style.visibility</p:attrName>
                                        </p:attrNameLst>
                                      </p:cBhvr>
                                      <p:to>
                                        <p:strVal val="visible"/>
                                      </p:to>
                                    </p:set>
                                    <p:animEffect transition="in" filter="wipe(up)">
                                      <p:cBhvr>
                                        <p:cTn id="31" dur="1000"/>
                                        <p:tgtEl>
                                          <p:spTgt spid="57351"/>
                                        </p:tgtEl>
                                      </p:cBhvr>
                                    </p:animEffect>
                                  </p:childTnLst>
                                </p:cTn>
                              </p:par>
                            </p:childTnLst>
                          </p:cTn>
                        </p:par>
                        <p:par>
                          <p:cTn id="32" fill="hold" nodeType="afterGroup">
                            <p:stCondLst>
                              <p:cond delay="10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500"/>
                                        <p:tgtEl>
                                          <p:spTgt spid="57351"/>
                                        </p:tgtEl>
                                      </p:cBhvr>
                                    </p:animEffect>
                                    <p:set>
                                      <p:cBhvr>
                                        <p:cTn id="40" dur="1" fill="hold">
                                          <p:stCondLst>
                                            <p:cond delay="499"/>
                                          </p:stCondLst>
                                        </p:cTn>
                                        <p:tgtEl>
                                          <p:spTgt spid="5735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nodeType="afterGroup">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57350"/>
                                        </p:tgtEl>
                                        <p:attrNameLst>
                                          <p:attrName>style.visibility</p:attrName>
                                        </p:attrNameLst>
                                      </p:cBhvr>
                                      <p:to>
                                        <p:strVal val="visible"/>
                                      </p:to>
                                    </p:set>
                                    <p:animEffect transition="in" filter="wipe(up)">
                                      <p:cBhvr>
                                        <p:cTn id="47" dur="1000"/>
                                        <p:tgtEl>
                                          <p:spTgt spid="57350"/>
                                        </p:tgtEl>
                                      </p:cBhvr>
                                    </p:animEffect>
                                  </p:childTnLst>
                                </p:cTn>
                              </p:par>
                            </p:childTnLst>
                          </p:cTn>
                        </p:par>
                        <p:par>
                          <p:cTn id="48" fill="hold" nodeType="afterGroup">
                            <p:stCondLst>
                              <p:cond delay="1500"/>
                            </p:stCondLst>
                            <p:childTnLst>
                              <p:par>
                                <p:cTn id="49" presetID="22" presetClass="entr" presetSubtype="4"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1" nodeType="clickEffect">
                                  <p:stCondLst>
                                    <p:cond delay="0"/>
                                  </p:stCondLst>
                                  <p:childTnLst>
                                    <p:animEffect transition="out" filter="fade">
                                      <p:cBhvr>
                                        <p:cTn id="55" dur="500"/>
                                        <p:tgtEl>
                                          <p:spTgt spid="57350"/>
                                        </p:tgtEl>
                                      </p:cBhvr>
                                    </p:animEffect>
                                    <p:set>
                                      <p:cBhvr>
                                        <p:cTn id="56" dur="1" fill="hold">
                                          <p:stCondLst>
                                            <p:cond delay="499"/>
                                          </p:stCondLst>
                                        </p:cTn>
                                        <p:tgtEl>
                                          <p:spTgt spid="5735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par>
                          <p:cTn id="60" fill="hold" nodeType="afterGroup">
                            <p:stCondLst>
                              <p:cond delay="500"/>
                            </p:stCondLst>
                            <p:childTnLst>
                              <p:par>
                                <p:cTn id="61" presetID="22" presetClass="entr" presetSubtype="1"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up)">
                                      <p:cBhvr>
                                        <p:cTn id="63" dur="1000"/>
                                        <p:tgtEl>
                                          <p:spTgt spid="8"/>
                                        </p:tgtEl>
                                      </p:cBhvr>
                                    </p:animEffect>
                                  </p:childTnLst>
                                </p:cTn>
                              </p:par>
                            </p:childTnLst>
                          </p:cTn>
                        </p:par>
                        <p:par>
                          <p:cTn id="64" fill="hold" nodeType="afterGroup">
                            <p:stCondLst>
                              <p:cond delay="1500"/>
                            </p:stCondLst>
                            <p:childTnLst>
                              <p:par>
                                <p:cTn id="65" presetID="22" presetClass="entr" presetSubtype="4"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nimBg="1"/>
      <p:bldP spid="57350" grpId="1" animBg="1"/>
      <p:bldP spid="57351" grpId="0" animBg="1"/>
      <p:bldP spid="57351" grpId="1" animBg="1"/>
      <p:bldP spid="8" grpId="0" animBg="1"/>
      <p:bldP spid="51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7605</TotalTime>
  <Words>1557</Words>
  <Application>Microsoft Office PowerPoint</Application>
  <PresentationFormat>On-screen Show (4:3)</PresentationFormat>
  <Paragraphs>271</Paragraphs>
  <Slides>11</Slides>
  <Notes>10</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11</vt:i4>
      </vt:variant>
    </vt:vector>
  </HeadingPairs>
  <TitlesOfParts>
    <vt:vector size="23" baseType="lpstr">
      <vt:lpstr>Arial</vt:lpstr>
      <vt:lpstr>Arial Black</vt:lpstr>
      <vt:lpstr>Calibri</vt:lpstr>
      <vt:lpstr>Franklin Gothic Demi Cond</vt:lpstr>
      <vt:lpstr>Tahoma</vt:lpstr>
      <vt:lpstr>Times New Roman</vt:lpstr>
      <vt:lpstr>Wingdings</vt:lpstr>
      <vt:lpstr>Office Theme</vt:lpstr>
      <vt:lpstr>Default Design</vt:lpstr>
      <vt:lpstr>1_Default Design</vt:lpstr>
      <vt:lpstr>3_Default Design</vt:lpstr>
      <vt:lpstr>Acrobat Document</vt:lpstr>
      <vt:lpstr>PowerPoint Presentation</vt:lpstr>
      <vt:lpstr>The Northern Guam  Lens Aquifer  Concepts and Terms</vt:lpstr>
      <vt:lpstr>Overview</vt:lpstr>
      <vt:lpstr>PowerPoint Presentation</vt:lpstr>
      <vt:lpstr>PowerPoint Presentation</vt:lpstr>
      <vt:lpstr>PowerPoint Presentation</vt:lpstr>
      <vt:lpstr>PowerPoint Presentation</vt:lpstr>
      <vt:lpstr>PowerPoint Presentation</vt:lpstr>
      <vt:lpstr>Groundwater Zones</vt:lpstr>
      <vt:lpstr>PowerPoint Presentation</vt:lpstr>
      <vt:lpstr> </vt:lpstr>
    </vt:vector>
  </TitlesOfParts>
  <Company>WERI, UOG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Nathan C. Habana</dc:creator>
  <cp:lastModifiedBy>ANCHabana</cp:lastModifiedBy>
  <cp:revision>308</cp:revision>
  <dcterms:created xsi:type="dcterms:W3CDTF">2015-11-24T04:26:46Z</dcterms:created>
  <dcterms:modified xsi:type="dcterms:W3CDTF">2017-09-10T12:22:51Z</dcterms:modified>
</cp:coreProperties>
</file>