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19" r:id="rId2"/>
  </p:sldMasterIdLst>
  <p:notesMasterIdLst>
    <p:notesMasterId r:id="rId57"/>
  </p:notesMasterIdLst>
  <p:sldIdLst>
    <p:sldId id="256" r:id="rId3"/>
    <p:sldId id="291" r:id="rId4"/>
    <p:sldId id="268" r:id="rId5"/>
    <p:sldId id="314" r:id="rId6"/>
    <p:sldId id="336" r:id="rId7"/>
    <p:sldId id="328" r:id="rId8"/>
    <p:sldId id="304" r:id="rId9"/>
    <p:sldId id="306" r:id="rId10"/>
    <p:sldId id="315" r:id="rId11"/>
    <p:sldId id="305" r:id="rId12"/>
    <p:sldId id="333" r:id="rId13"/>
    <p:sldId id="334" r:id="rId14"/>
    <p:sldId id="335" r:id="rId15"/>
    <p:sldId id="339" r:id="rId16"/>
    <p:sldId id="270" r:id="rId17"/>
    <p:sldId id="343" r:id="rId18"/>
    <p:sldId id="277" r:id="rId19"/>
    <p:sldId id="288" r:id="rId20"/>
    <p:sldId id="325" r:id="rId21"/>
    <p:sldId id="342" r:id="rId22"/>
    <p:sldId id="276" r:id="rId23"/>
    <p:sldId id="340" r:id="rId24"/>
    <p:sldId id="267" r:id="rId25"/>
    <p:sldId id="349" r:id="rId26"/>
    <p:sldId id="341" r:id="rId27"/>
    <p:sldId id="344" r:id="rId28"/>
    <p:sldId id="278" r:id="rId29"/>
    <p:sldId id="326" r:id="rId30"/>
    <p:sldId id="348" r:id="rId31"/>
    <p:sldId id="274" r:id="rId32"/>
    <p:sldId id="308" r:id="rId33"/>
    <p:sldId id="316" r:id="rId34"/>
    <p:sldId id="345" r:id="rId35"/>
    <p:sldId id="311" r:id="rId36"/>
    <p:sldId id="309" r:id="rId37"/>
    <p:sldId id="347" r:id="rId38"/>
    <p:sldId id="323" r:id="rId39"/>
    <p:sldId id="320" r:id="rId40"/>
    <p:sldId id="318" r:id="rId41"/>
    <p:sldId id="350" r:id="rId42"/>
    <p:sldId id="302" r:id="rId43"/>
    <p:sldId id="280" r:id="rId44"/>
    <p:sldId id="269" r:id="rId45"/>
    <p:sldId id="329" r:id="rId46"/>
    <p:sldId id="285" r:id="rId47"/>
    <p:sldId id="303" r:id="rId48"/>
    <p:sldId id="287" r:id="rId49"/>
    <p:sldId id="330" r:id="rId50"/>
    <p:sldId id="331" r:id="rId51"/>
    <p:sldId id="298" r:id="rId52"/>
    <p:sldId id="272" r:id="rId53"/>
    <p:sldId id="301" r:id="rId54"/>
    <p:sldId id="275" r:id="rId55"/>
    <p:sldId id="30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5714" autoAdjust="0"/>
  </p:normalViewPr>
  <p:slideViewPr>
    <p:cSldViewPr snapToGrid="0">
      <p:cViewPr>
        <p:scale>
          <a:sx n="70" d="100"/>
          <a:sy n="70" d="100"/>
        </p:scale>
        <p:origin x="1445" y="4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1D4EDE-49F9-4ABF-B044-6A75EFF5AE74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ED8E715-1261-49A6-8B6F-31A74E7FE2F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500" i="1" dirty="0"/>
            <a:t>Invited Lecture: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800" b="1" dirty="0"/>
            <a:t>Karst Hydrogeology–Who, What, Why, Where, When &amp; How                   </a:t>
          </a:r>
          <a:r>
            <a:rPr lang="en-US" sz="1800" dirty="0"/>
            <a:t>(I. </a:t>
          </a:r>
          <a:r>
            <a:rPr lang="en-US" sz="1800" dirty="0" err="1"/>
            <a:t>Sasowsky</a:t>
          </a:r>
          <a:r>
            <a:rPr lang="en-US" sz="1800" dirty="0"/>
            <a:t>)</a:t>
          </a:r>
          <a:endParaRPr lang="en-US" sz="1500" dirty="0"/>
        </a:p>
      </dgm:t>
    </dgm:pt>
    <dgm:pt modelId="{64A173EE-C136-4BC4-AF7C-7A41C1A58197}" type="parTrans" cxnId="{F484A833-14D6-4BB3-8818-EF6DADF60067}">
      <dgm:prSet/>
      <dgm:spPr/>
      <dgm:t>
        <a:bodyPr/>
        <a:lstStyle/>
        <a:p>
          <a:endParaRPr lang="en-US"/>
        </a:p>
      </dgm:t>
    </dgm:pt>
    <dgm:pt modelId="{F3F40656-B0DA-45F7-9C36-0122104C09D4}" type="sibTrans" cxnId="{F484A833-14D6-4BB3-8818-EF6DADF60067}">
      <dgm:prSet/>
      <dgm:spPr/>
      <dgm:t>
        <a:bodyPr/>
        <a:lstStyle/>
        <a:p>
          <a:endParaRPr lang="en-US"/>
        </a:p>
      </dgm:t>
    </dgm:pt>
    <dgm:pt modelId="{49154115-981F-4775-8156-3B0854E86A0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u="sng" dirty="0"/>
            <a:t>Structural control on water circulation in the </a:t>
          </a:r>
          <a:r>
            <a:rPr lang="en-US" sz="1800" b="1" u="sng" dirty="0" err="1"/>
            <a:t>Bossea</a:t>
          </a:r>
          <a:r>
            <a:rPr lang="en-US" sz="1800" b="1" u="sng" dirty="0"/>
            <a:t> karst system – Piedmont Italy</a:t>
          </a:r>
          <a:r>
            <a:rPr lang="en-US" sz="1600" dirty="0"/>
            <a:t>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/>
            <a:t>(A. </a:t>
          </a:r>
          <a:r>
            <a:rPr lang="en-US" sz="1800" dirty="0" err="1"/>
            <a:t>Nannoni</a:t>
          </a:r>
          <a:r>
            <a:rPr lang="en-US" sz="1800" dirty="0"/>
            <a:t>)</a:t>
          </a:r>
        </a:p>
      </dgm:t>
    </dgm:pt>
    <dgm:pt modelId="{D921F835-F5B8-44BF-91EE-6E466AED153B}" type="parTrans" cxnId="{7F183A17-4D6B-47F7-A765-D0EF95882097}">
      <dgm:prSet/>
      <dgm:spPr/>
      <dgm:t>
        <a:bodyPr/>
        <a:lstStyle/>
        <a:p>
          <a:endParaRPr lang="en-US"/>
        </a:p>
      </dgm:t>
    </dgm:pt>
    <dgm:pt modelId="{DFF2BCA8-2E99-4F8E-913C-9A25C87DB2D6}" type="sibTrans" cxnId="{7F183A17-4D6B-47F7-A765-D0EF95882097}">
      <dgm:prSet/>
      <dgm:spPr/>
      <dgm:t>
        <a:bodyPr/>
        <a:lstStyle/>
        <a:p>
          <a:endParaRPr lang="en-US"/>
        </a:p>
      </dgm:t>
    </dgm:pt>
    <dgm:pt modelId="{486AE809-D703-4E90-B243-913B28CB1527}">
      <dgm:prSet custT="1"/>
      <dgm:spPr/>
      <dgm:t>
        <a:bodyPr/>
        <a:lstStyle/>
        <a:p>
          <a:r>
            <a:rPr lang="en-US" sz="1800" b="1" u="sng" dirty="0"/>
            <a:t>Comprehensive hydraulic and </a:t>
          </a:r>
          <a:r>
            <a:rPr lang="en-US" sz="1800" b="1" u="sng" dirty="0" err="1"/>
            <a:t>hydrochemical</a:t>
          </a:r>
          <a:r>
            <a:rPr lang="en-US" sz="1800" b="1" u="sng" dirty="0"/>
            <a:t> interpretation of a karst area in South Hungary</a:t>
          </a:r>
          <a:r>
            <a:rPr lang="en-US" sz="1800" dirty="0"/>
            <a:t> </a:t>
          </a:r>
        </a:p>
        <a:p>
          <a:r>
            <a:rPr lang="en-US" sz="1800" dirty="0"/>
            <a:t>(K. </a:t>
          </a:r>
          <a:r>
            <a:rPr lang="en-US" sz="1800" dirty="0" err="1"/>
            <a:t>Csondor</a:t>
          </a:r>
          <a:r>
            <a:rPr lang="en-US" sz="1800" dirty="0"/>
            <a:t>)</a:t>
          </a:r>
        </a:p>
      </dgm:t>
    </dgm:pt>
    <dgm:pt modelId="{5F6FCA81-7836-495B-89E0-9A5E43D989CF}" type="parTrans" cxnId="{7E8E0920-35E2-4F30-A7C5-AB01008FF2B7}">
      <dgm:prSet/>
      <dgm:spPr/>
      <dgm:t>
        <a:bodyPr/>
        <a:lstStyle/>
        <a:p>
          <a:endParaRPr lang="en-US"/>
        </a:p>
      </dgm:t>
    </dgm:pt>
    <dgm:pt modelId="{E76CB5B9-B915-4BD1-9024-E9FABC8603F4}" type="sibTrans" cxnId="{7E8E0920-35E2-4F30-A7C5-AB01008FF2B7}">
      <dgm:prSet/>
      <dgm:spPr/>
      <dgm:t>
        <a:bodyPr/>
        <a:lstStyle/>
        <a:p>
          <a:endParaRPr lang="en-US"/>
        </a:p>
      </dgm:t>
    </dgm:pt>
    <dgm:pt modelId="{1138ECD6-5313-4DA9-9DAD-04D9FF56BBEC}">
      <dgm:prSet custT="1"/>
      <dgm:spPr/>
      <dgm:t>
        <a:bodyPr/>
        <a:lstStyle/>
        <a:p>
          <a:r>
            <a:rPr lang="en-US" sz="1800" b="1" u="sng" dirty="0">
              <a:solidFill>
                <a:schemeClr val="tx1"/>
              </a:solidFill>
            </a:rPr>
            <a:t>The </a:t>
          </a:r>
          <a:r>
            <a:rPr lang="en-US" sz="1800" b="1" u="sng" dirty="0" err="1">
              <a:solidFill>
                <a:schemeClr val="tx1"/>
              </a:solidFill>
            </a:rPr>
            <a:t>Châtaigniers</a:t>
          </a:r>
          <a:r>
            <a:rPr lang="en-US" sz="1800" b="1" u="sng" dirty="0">
              <a:solidFill>
                <a:schemeClr val="tx1"/>
              </a:solidFill>
            </a:rPr>
            <a:t> cave (</a:t>
          </a:r>
          <a:r>
            <a:rPr lang="en-US" sz="1800" b="1" u="sng" dirty="0" err="1">
              <a:solidFill>
                <a:schemeClr val="tx1"/>
              </a:solidFill>
            </a:rPr>
            <a:t>Ardèche</a:t>
          </a:r>
          <a:r>
            <a:rPr lang="en-US" sz="1800" b="1" u="sng" dirty="0">
              <a:solidFill>
                <a:schemeClr val="tx1"/>
              </a:solidFill>
            </a:rPr>
            <a:t>, France): an indicator of Pleistocene variations and </a:t>
          </a:r>
          <a:r>
            <a:rPr lang="en-US" sz="1800" b="1" u="sng" dirty="0" err="1">
              <a:solidFill>
                <a:schemeClr val="tx1"/>
              </a:solidFill>
            </a:rPr>
            <a:t>Combe</a:t>
          </a:r>
          <a:r>
            <a:rPr lang="en-US" sz="1800" b="1" u="sng" dirty="0">
              <a:solidFill>
                <a:schemeClr val="tx1"/>
              </a:solidFill>
            </a:rPr>
            <a:t> </a:t>
          </a:r>
          <a:r>
            <a:rPr lang="en-US" sz="1800" b="1" u="sng" dirty="0" err="1">
              <a:solidFill>
                <a:schemeClr val="tx1"/>
              </a:solidFill>
            </a:rPr>
            <a:t>d’Arc</a:t>
          </a:r>
          <a:r>
            <a:rPr lang="en-US" sz="1800" b="1" u="sng" dirty="0">
              <a:solidFill>
                <a:schemeClr val="tx1"/>
              </a:solidFill>
            </a:rPr>
            <a:t> meander shortcut</a:t>
          </a:r>
          <a:r>
            <a:rPr lang="en-US" sz="1800" b="1" u="none" dirty="0">
              <a:solidFill>
                <a:schemeClr val="tx1"/>
              </a:solidFill>
            </a:rPr>
            <a:t>                                         </a:t>
          </a:r>
        </a:p>
        <a:p>
          <a:r>
            <a:rPr lang="en-US" sz="1800" b="0" u="none" dirty="0">
              <a:solidFill>
                <a:schemeClr val="tx1"/>
              </a:solidFill>
            </a:rPr>
            <a:t>(K. </a:t>
          </a:r>
          <a:r>
            <a:rPr lang="en-US" sz="1800" b="0" u="none" dirty="0" err="1">
              <a:solidFill>
                <a:schemeClr val="tx1"/>
              </a:solidFill>
            </a:rPr>
            <a:t>Genuite</a:t>
          </a:r>
          <a:r>
            <a:rPr lang="en-US" sz="1800" b="0" u="none" dirty="0">
              <a:solidFill>
                <a:schemeClr val="tx1"/>
              </a:solidFill>
            </a:rPr>
            <a:t>)</a:t>
          </a:r>
          <a:endParaRPr lang="en-US" sz="1800" u="none" dirty="0"/>
        </a:p>
      </dgm:t>
    </dgm:pt>
    <dgm:pt modelId="{4767D5D7-4AE6-4540-A504-4DD9C0950176}" type="parTrans" cxnId="{16E6B862-D90F-4DEF-AE2A-3FEA24A00771}">
      <dgm:prSet/>
      <dgm:spPr/>
      <dgm:t>
        <a:bodyPr/>
        <a:lstStyle/>
        <a:p>
          <a:endParaRPr lang="en-US"/>
        </a:p>
      </dgm:t>
    </dgm:pt>
    <dgm:pt modelId="{4DD5AF89-9E68-4E2F-A0EE-DA5DE781ED1E}" type="sibTrans" cxnId="{16E6B862-D90F-4DEF-AE2A-3FEA24A00771}">
      <dgm:prSet/>
      <dgm:spPr/>
      <dgm:t>
        <a:bodyPr/>
        <a:lstStyle/>
        <a:p>
          <a:endParaRPr lang="en-US"/>
        </a:p>
      </dgm:t>
    </dgm:pt>
    <dgm:pt modelId="{68D0DF2B-0ADF-4B83-9714-D090B3BB04B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</a:rPr>
            <a:t>Karst Hydrogeology: The high-flow low-storage extreme in marble aquifers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(</a:t>
          </a:r>
          <a:r>
            <a:rPr lang="en-US" sz="1600" dirty="0">
              <a:solidFill>
                <a:schemeClr val="tx1"/>
              </a:solidFill>
            </a:rPr>
            <a:t>T. Faulkner)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n-US" sz="1800" dirty="0"/>
        </a:p>
      </dgm:t>
    </dgm:pt>
    <dgm:pt modelId="{0A2B7EF4-E105-4396-AE9B-FBB44FD63C7E}" type="parTrans" cxnId="{FCA0F660-1EEC-42EF-96A3-3A63BCE5F890}">
      <dgm:prSet/>
      <dgm:spPr/>
      <dgm:t>
        <a:bodyPr/>
        <a:lstStyle/>
        <a:p>
          <a:endParaRPr lang="en-US"/>
        </a:p>
      </dgm:t>
    </dgm:pt>
    <dgm:pt modelId="{32D905DC-FDE7-45E6-BE0B-7E9377298B9A}" type="sibTrans" cxnId="{FCA0F660-1EEC-42EF-96A3-3A63BCE5F890}">
      <dgm:prSet/>
      <dgm:spPr/>
      <dgm:t>
        <a:bodyPr/>
        <a:lstStyle/>
        <a:p>
          <a:endParaRPr lang="en-US"/>
        </a:p>
      </dgm:t>
    </dgm:pt>
    <dgm:pt modelId="{2858631E-A25F-4037-B42C-91F87372BA43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u="sng" dirty="0"/>
            <a:t>Basin-scale conceptual groundwater flow model for carbonate regions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/>
            <a:t>(A. </a:t>
          </a:r>
          <a:r>
            <a:rPr lang="en-US" sz="1800" dirty="0" err="1"/>
            <a:t>Tóth</a:t>
          </a:r>
          <a:r>
            <a:rPr lang="en-US" sz="1800" dirty="0"/>
            <a:t>)</a:t>
          </a:r>
        </a:p>
      </dgm:t>
    </dgm:pt>
    <dgm:pt modelId="{B1127A18-AD20-4C80-88F7-AAAAF803F604}" type="parTrans" cxnId="{640A0D39-1437-4FD2-9271-B1C46833BD17}">
      <dgm:prSet/>
      <dgm:spPr/>
      <dgm:t>
        <a:bodyPr/>
        <a:lstStyle/>
        <a:p>
          <a:endParaRPr lang="en-US"/>
        </a:p>
      </dgm:t>
    </dgm:pt>
    <dgm:pt modelId="{B7019D51-7552-4F8E-BFBA-E67BA0C7BEDC}" type="sibTrans" cxnId="{640A0D39-1437-4FD2-9271-B1C46833BD17}">
      <dgm:prSet/>
      <dgm:spPr/>
      <dgm:t>
        <a:bodyPr/>
        <a:lstStyle/>
        <a:p>
          <a:endParaRPr lang="en-US"/>
        </a:p>
      </dgm:t>
    </dgm:pt>
    <dgm:pt modelId="{A8EAC1D4-2BD0-4D65-BF7C-41805E1FED38}" type="pres">
      <dgm:prSet presAssocID="{F11D4EDE-49F9-4ABF-B044-6A75EFF5AE74}" presName="vert0" presStyleCnt="0">
        <dgm:presLayoutVars>
          <dgm:dir/>
          <dgm:animOne val="branch"/>
          <dgm:animLvl val="lvl"/>
        </dgm:presLayoutVars>
      </dgm:prSet>
      <dgm:spPr/>
    </dgm:pt>
    <dgm:pt modelId="{FED047F8-37A1-4E0E-A247-22D9BB12F370}" type="pres">
      <dgm:prSet presAssocID="{BED8E715-1261-49A6-8B6F-31A74E7FE2F9}" presName="thickLine" presStyleLbl="alignNode1" presStyleIdx="0" presStyleCnt="6"/>
      <dgm:spPr/>
    </dgm:pt>
    <dgm:pt modelId="{21E52307-AB9F-4A84-A68C-00F97615C6EB}" type="pres">
      <dgm:prSet presAssocID="{BED8E715-1261-49A6-8B6F-31A74E7FE2F9}" presName="horz1" presStyleCnt="0"/>
      <dgm:spPr/>
    </dgm:pt>
    <dgm:pt modelId="{8014139C-EAD5-4808-9AEF-ED50112655C4}" type="pres">
      <dgm:prSet presAssocID="{BED8E715-1261-49A6-8B6F-31A74E7FE2F9}" presName="tx1" presStyleLbl="revTx" presStyleIdx="0" presStyleCnt="6"/>
      <dgm:spPr/>
    </dgm:pt>
    <dgm:pt modelId="{62462673-B019-485A-BD89-9397FDF72586}" type="pres">
      <dgm:prSet presAssocID="{BED8E715-1261-49A6-8B6F-31A74E7FE2F9}" presName="vert1" presStyleCnt="0"/>
      <dgm:spPr/>
    </dgm:pt>
    <dgm:pt modelId="{90D6E8E0-91F8-4F6D-AC4F-38736B147914}" type="pres">
      <dgm:prSet presAssocID="{49154115-981F-4775-8156-3B0854E86A07}" presName="thickLine" presStyleLbl="alignNode1" presStyleIdx="1" presStyleCnt="6"/>
      <dgm:spPr/>
    </dgm:pt>
    <dgm:pt modelId="{93EF319A-3D7F-4216-870D-B528CD3C036B}" type="pres">
      <dgm:prSet presAssocID="{49154115-981F-4775-8156-3B0854E86A07}" presName="horz1" presStyleCnt="0"/>
      <dgm:spPr/>
    </dgm:pt>
    <dgm:pt modelId="{BE2076CA-8D7E-4AB7-B82F-1B1177971658}" type="pres">
      <dgm:prSet presAssocID="{49154115-981F-4775-8156-3B0854E86A07}" presName="tx1" presStyleLbl="revTx" presStyleIdx="1" presStyleCnt="6"/>
      <dgm:spPr/>
    </dgm:pt>
    <dgm:pt modelId="{2EC86D44-0140-4265-A3D7-A9F4FA65F067}" type="pres">
      <dgm:prSet presAssocID="{49154115-981F-4775-8156-3B0854E86A07}" presName="vert1" presStyleCnt="0"/>
      <dgm:spPr/>
    </dgm:pt>
    <dgm:pt modelId="{9E53E6A8-D806-4441-AE64-88DBC1CAA06B}" type="pres">
      <dgm:prSet presAssocID="{486AE809-D703-4E90-B243-913B28CB1527}" presName="thickLine" presStyleLbl="alignNode1" presStyleIdx="2" presStyleCnt="6"/>
      <dgm:spPr/>
    </dgm:pt>
    <dgm:pt modelId="{9D2CA7C1-28E5-407B-A02F-F7E65BD158EB}" type="pres">
      <dgm:prSet presAssocID="{486AE809-D703-4E90-B243-913B28CB1527}" presName="horz1" presStyleCnt="0"/>
      <dgm:spPr/>
    </dgm:pt>
    <dgm:pt modelId="{60539F9D-2FCD-494C-985A-657592D5EAD4}" type="pres">
      <dgm:prSet presAssocID="{486AE809-D703-4E90-B243-913B28CB1527}" presName="tx1" presStyleLbl="revTx" presStyleIdx="2" presStyleCnt="6"/>
      <dgm:spPr/>
    </dgm:pt>
    <dgm:pt modelId="{BD573647-0C8B-48D5-9CD8-2B0E0717CC4F}" type="pres">
      <dgm:prSet presAssocID="{486AE809-D703-4E90-B243-913B28CB1527}" presName="vert1" presStyleCnt="0"/>
      <dgm:spPr/>
    </dgm:pt>
    <dgm:pt modelId="{90419143-AD7B-4DFC-BA38-5986CA6FFB79}" type="pres">
      <dgm:prSet presAssocID="{1138ECD6-5313-4DA9-9DAD-04D9FF56BBEC}" presName="thickLine" presStyleLbl="alignNode1" presStyleIdx="3" presStyleCnt="6"/>
      <dgm:spPr/>
    </dgm:pt>
    <dgm:pt modelId="{D49914B6-842A-4FE9-AAB6-6C6EFF31821A}" type="pres">
      <dgm:prSet presAssocID="{1138ECD6-5313-4DA9-9DAD-04D9FF56BBEC}" presName="horz1" presStyleCnt="0"/>
      <dgm:spPr/>
    </dgm:pt>
    <dgm:pt modelId="{FDD3A2D3-FF99-43D1-A131-AEC250AD4F28}" type="pres">
      <dgm:prSet presAssocID="{1138ECD6-5313-4DA9-9DAD-04D9FF56BBEC}" presName="tx1" presStyleLbl="revTx" presStyleIdx="3" presStyleCnt="6"/>
      <dgm:spPr/>
    </dgm:pt>
    <dgm:pt modelId="{335BDCA2-5C21-47BE-90FA-1F76D9E10A72}" type="pres">
      <dgm:prSet presAssocID="{1138ECD6-5313-4DA9-9DAD-04D9FF56BBEC}" presName="vert1" presStyleCnt="0"/>
      <dgm:spPr/>
    </dgm:pt>
    <dgm:pt modelId="{916A5F0E-B21A-4CA0-903D-1445FD35485B}" type="pres">
      <dgm:prSet presAssocID="{68D0DF2B-0ADF-4B83-9714-D090B3BB04BA}" presName="thickLine" presStyleLbl="alignNode1" presStyleIdx="4" presStyleCnt="6"/>
      <dgm:spPr/>
    </dgm:pt>
    <dgm:pt modelId="{DC515168-CD5B-4D26-817B-99557D8F9A03}" type="pres">
      <dgm:prSet presAssocID="{68D0DF2B-0ADF-4B83-9714-D090B3BB04BA}" presName="horz1" presStyleCnt="0"/>
      <dgm:spPr/>
    </dgm:pt>
    <dgm:pt modelId="{D1EEDEEE-0107-4A01-A4D5-8BB359296F8D}" type="pres">
      <dgm:prSet presAssocID="{68D0DF2B-0ADF-4B83-9714-D090B3BB04BA}" presName="tx1" presStyleLbl="revTx" presStyleIdx="4" presStyleCnt="6"/>
      <dgm:spPr/>
    </dgm:pt>
    <dgm:pt modelId="{18FBEE36-0DFB-4B9A-A59F-79BF164F4A79}" type="pres">
      <dgm:prSet presAssocID="{68D0DF2B-0ADF-4B83-9714-D090B3BB04BA}" presName="vert1" presStyleCnt="0"/>
      <dgm:spPr/>
    </dgm:pt>
    <dgm:pt modelId="{12396BDC-51D8-40E0-8182-FA7188D59A52}" type="pres">
      <dgm:prSet presAssocID="{2858631E-A25F-4037-B42C-91F87372BA43}" presName="thickLine" presStyleLbl="alignNode1" presStyleIdx="5" presStyleCnt="6"/>
      <dgm:spPr/>
    </dgm:pt>
    <dgm:pt modelId="{BDBE1876-5331-4CD7-BA0D-5C673DF4E954}" type="pres">
      <dgm:prSet presAssocID="{2858631E-A25F-4037-B42C-91F87372BA43}" presName="horz1" presStyleCnt="0"/>
      <dgm:spPr/>
    </dgm:pt>
    <dgm:pt modelId="{AE36A8D9-A12A-4B79-8D02-72BB5ECFFD90}" type="pres">
      <dgm:prSet presAssocID="{2858631E-A25F-4037-B42C-91F87372BA43}" presName="tx1" presStyleLbl="revTx" presStyleIdx="5" presStyleCnt="6"/>
      <dgm:spPr/>
    </dgm:pt>
    <dgm:pt modelId="{A89210ED-3F10-4B0A-B3A5-13AA4EE8FFAD}" type="pres">
      <dgm:prSet presAssocID="{2858631E-A25F-4037-B42C-91F87372BA43}" presName="vert1" presStyleCnt="0"/>
      <dgm:spPr/>
    </dgm:pt>
  </dgm:ptLst>
  <dgm:cxnLst>
    <dgm:cxn modelId="{9E2D660D-BA03-4AD7-984C-0FB1A9B91E3F}" type="presOf" srcId="{F11D4EDE-49F9-4ABF-B044-6A75EFF5AE74}" destId="{A8EAC1D4-2BD0-4D65-BF7C-41805E1FED38}" srcOrd="0" destOrd="0" presId="urn:microsoft.com/office/officeart/2008/layout/LinedList"/>
    <dgm:cxn modelId="{7F183A17-4D6B-47F7-A765-D0EF95882097}" srcId="{F11D4EDE-49F9-4ABF-B044-6A75EFF5AE74}" destId="{49154115-981F-4775-8156-3B0854E86A07}" srcOrd="1" destOrd="0" parTransId="{D921F835-F5B8-44BF-91EE-6E466AED153B}" sibTransId="{DFF2BCA8-2E99-4F8E-913C-9A25C87DB2D6}"/>
    <dgm:cxn modelId="{7E8E0920-35E2-4F30-A7C5-AB01008FF2B7}" srcId="{F11D4EDE-49F9-4ABF-B044-6A75EFF5AE74}" destId="{486AE809-D703-4E90-B243-913B28CB1527}" srcOrd="2" destOrd="0" parTransId="{5F6FCA81-7836-495B-89E0-9A5E43D989CF}" sibTransId="{E76CB5B9-B915-4BD1-9024-E9FABC8603F4}"/>
    <dgm:cxn modelId="{F484A833-14D6-4BB3-8818-EF6DADF60067}" srcId="{F11D4EDE-49F9-4ABF-B044-6A75EFF5AE74}" destId="{BED8E715-1261-49A6-8B6F-31A74E7FE2F9}" srcOrd="0" destOrd="0" parTransId="{64A173EE-C136-4BC4-AF7C-7A41C1A58197}" sibTransId="{F3F40656-B0DA-45F7-9C36-0122104C09D4}"/>
    <dgm:cxn modelId="{640A0D39-1437-4FD2-9271-B1C46833BD17}" srcId="{F11D4EDE-49F9-4ABF-B044-6A75EFF5AE74}" destId="{2858631E-A25F-4037-B42C-91F87372BA43}" srcOrd="5" destOrd="0" parTransId="{B1127A18-AD20-4C80-88F7-AAAAF803F604}" sibTransId="{B7019D51-7552-4F8E-BFBA-E67BA0C7BEDC}"/>
    <dgm:cxn modelId="{92C19F5D-867A-4D1B-95C0-FEDD3B78D8D2}" type="presOf" srcId="{1138ECD6-5313-4DA9-9DAD-04D9FF56BBEC}" destId="{FDD3A2D3-FF99-43D1-A131-AEC250AD4F28}" srcOrd="0" destOrd="0" presId="urn:microsoft.com/office/officeart/2008/layout/LinedList"/>
    <dgm:cxn modelId="{695B615E-02C1-4AAC-835D-0F0D46A5625A}" type="presOf" srcId="{2858631E-A25F-4037-B42C-91F87372BA43}" destId="{AE36A8D9-A12A-4B79-8D02-72BB5ECFFD90}" srcOrd="0" destOrd="0" presId="urn:microsoft.com/office/officeart/2008/layout/LinedList"/>
    <dgm:cxn modelId="{FCA0F660-1EEC-42EF-96A3-3A63BCE5F890}" srcId="{F11D4EDE-49F9-4ABF-B044-6A75EFF5AE74}" destId="{68D0DF2B-0ADF-4B83-9714-D090B3BB04BA}" srcOrd="4" destOrd="0" parTransId="{0A2B7EF4-E105-4396-AE9B-FBB44FD63C7E}" sibTransId="{32D905DC-FDE7-45E6-BE0B-7E9377298B9A}"/>
    <dgm:cxn modelId="{16E6B862-D90F-4DEF-AE2A-3FEA24A00771}" srcId="{F11D4EDE-49F9-4ABF-B044-6A75EFF5AE74}" destId="{1138ECD6-5313-4DA9-9DAD-04D9FF56BBEC}" srcOrd="3" destOrd="0" parTransId="{4767D5D7-4AE6-4540-A504-4DD9C0950176}" sibTransId="{4DD5AF89-9E68-4E2F-A0EE-DA5DE781ED1E}"/>
    <dgm:cxn modelId="{0B2A7A64-3F22-4BED-B015-9F7344F33E3D}" type="presOf" srcId="{68D0DF2B-0ADF-4B83-9714-D090B3BB04BA}" destId="{D1EEDEEE-0107-4A01-A4D5-8BB359296F8D}" srcOrd="0" destOrd="0" presId="urn:microsoft.com/office/officeart/2008/layout/LinedList"/>
    <dgm:cxn modelId="{C5A0056D-33D9-4B45-B699-D7738FFBBF37}" type="presOf" srcId="{486AE809-D703-4E90-B243-913B28CB1527}" destId="{60539F9D-2FCD-494C-985A-657592D5EAD4}" srcOrd="0" destOrd="0" presId="urn:microsoft.com/office/officeart/2008/layout/LinedList"/>
    <dgm:cxn modelId="{639062C5-9AB8-4333-939E-01BA72CDCD62}" type="presOf" srcId="{BED8E715-1261-49A6-8B6F-31A74E7FE2F9}" destId="{8014139C-EAD5-4808-9AEF-ED50112655C4}" srcOrd="0" destOrd="0" presId="urn:microsoft.com/office/officeart/2008/layout/LinedList"/>
    <dgm:cxn modelId="{AD4ABBC5-8853-4470-8859-A563F17CDEB1}" type="presOf" srcId="{49154115-981F-4775-8156-3B0854E86A07}" destId="{BE2076CA-8D7E-4AB7-B82F-1B1177971658}" srcOrd="0" destOrd="0" presId="urn:microsoft.com/office/officeart/2008/layout/LinedList"/>
    <dgm:cxn modelId="{004E0709-C783-4EEB-84B2-FE7A18DC9F92}" type="presParOf" srcId="{A8EAC1D4-2BD0-4D65-BF7C-41805E1FED38}" destId="{FED047F8-37A1-4E0E-A247-22D9BB12F370}" srcOrd="0" destOrd="0" presId="urn:microsoft.com/office/officeart/2008/layout/LinedList"/>
    <dgm:cxn modelId="{76FC5E4D-C05B-4DB9-96F0-C8F3B7830F6C}" type="presParOf" srcId="{A8EAC1D4-2BD0-4D65-BF7C-41805E1FED38}" destId="{21E52307-AB9F-4A84-A68C-00F97615C6EB}" srcOrd="1" destOrd="0" presId="urn:microsoft.com/office/officeart/2008/layout/LinedList"/>
    <dgm:cxn modelId="{D2A40183-0A6A-479C-8B84-0BF6C2DDC44F}" type="presParOf" srcId="{21E52307-AB9F-4A84-A68C-00F97615C6EB}" destId="{8014139C-EAD5-4808-9AEF-ED50112655C4}" srcOrd="0" destOrd="0" presId="urn:microsoft.com/office/officeart/2008/layout/LinedList"/>
    <dgm:cxn modelId="{9F253B3E-5361-4F9F-B551-4AB6C7DF6CF3}" type="presParOf" srcId="{21E52307-AB9F-4A84-A68C-00F97615C6EB}" destId="{62462673-B019-485A-BD89-9397FDF72586}" srcOrd="1" destOrd="0" presId="urn:microsoft.com/office/officeart/2008/layout/LinedList"/>
    <dgm:cxn modelId="{10CDC52D-FD6D-4E8A-8C90-6290E63AFC4C}" type="presParOf" srcId="{A8EAC1D4-2BD0-4D65-BF7C-41805E1FED38}" destId="{90D6E8E0-91F8-4F6D-AC4F-38736B147914}" srcOrd="2" destOrd="0" presId="urn:microsoft.com/office/officeart/2008/layout/LinedList"/>
    <dgm:cxn modelId="{B0D105E2-FD6B-43C1-B46A-DCC99944BDAC}" type="presParOf" srcId="{A8EAC1D4-2BD0-4D65-BF7C-41805E1FED38}" destId="{93EF319A-3D7F-4216-870D-B528CD3C036B}" srcOrd="3" destOrd="0" presId="urn:microsoft.com/office/officeart/2008/layout/LinedList"/>
    <dgm:cxn modelId="{0FCE9A9A-EA77-42F8-8248-4278DE7B9B42}" type="presParOf" srcId="{93EF319A-3D7F-4216-870D-B528CD3C036B}" destId="{BE2076CA-8D7E-4AB7-B82F-1B1177971658}" srcOrd="0" destOrd="0" presId="urn:microsoft.com/office/officeart/2008/layout/LinedList"/>
    <dgm:cxn modelId="{F3E2844B-4C30-4288-B092-350F82807BC5}" type="presParOf" srcId="{93EF319A-3D7F-4216-870D-B528CD3C036B}" destId="{2EC86D44-0140-4265-A3D7-A9F4FA65F067}" srcOrd="1" destOrd="0" presId="urn:microsoft.com/office/officeart/2008/layout/LinedList"/>
    <dgm:cxn modelId="{B92CA06E-CF4F-45CC-82B3-3F7C039D93B8}" type="presParOf" srcId="{A8EAC1D4-2BD0-4D65-BF7C-41805E1FED38}" destId="{9E53E6A8-D806-4441-AE64-88DBC1CAA06B}" srcOrd="4" destOrd="0" presId="urn:microsoft.com/office/officeart/2008/layout/LinedList"/>
    <dgm:cxn modelId="{7BA60A57-1EE6-49AF-9C60-0B8E8C0F2DA2}" type="presParOf" srcId="{A8EAC1D4-2BD0-4D65-BF7C-41805E1FED38}" destId="{9D2CA7C1-28E5-407B-A02F-F7E65BD158EB}" srcOrd="5" destOrd="0" presId="urn:microsoft.com/office/officeart/2008/layout/LinedList"/>
    <dgm:cxn modelId="{685154E6-70CE-48E9-A242-9BAD37CB35A9}" type="presParOf" srcId="{9D2CA7C1-28E5-407B-A02F-F7E65BD158EB}" destId="{60539F9D-2FCD-494C-985A-657592D5EAD4}" srcOrd="0" destOrd="0" presId="urn:microsoft.com/office/officeart/2008/layout/LinedList"/>
    <dgm:cxn modelId="{E97CEBEA-B54B-488C-BC43-9FE5AA9FE8B9}" type="presParOf" srcId="{9D2CA7C1-28E5-407B-A02F-F7E65BD158EB}" destId="{BD573647-0C8B-48D5-9CD8-2B0E0717CC4F}" srcOrd="1" destOrd="0" presId="urn:microsoft.com/office/officeart/2008/layout/LinedList"/>
    <dgm:cxn modelId="{59E4E895-BA77-4468-A647-392A4727EBF5}" type="presParOf" srcId="{A8EAC1D4-2BD0-4D65-BF7C-41805E1FED38}" destId="{90419143-AD7B-4DFC-BA38-5986CA6FFB79}" srcOrd="6" destOrd="0" presId="urn:microsoft.com/office/officeart/2008/layout/LinedList"/>
    <dgm:cxn modelId="{23CF4ED3-52A3-4364-A340-5DC4E97E7F9A}" type="presParOf" srcId="{A8EAC1D4-2BD0-4D65-BF7C-41805E1FED38}" destId="{D49914B6-842A-4FE9-AAB6-6C6EFF31821A}" srcOrd="7" destOrd="0" presId="urn:microsoft.com/office/officeart/2008/layout/LinedList"/>
    <dgm:cxn modelId="{294ECA36-B5CF-4644-9E63-E51D292CB3B1}" type="presParOf" srcId="{D49914B6-842A-4FE9-AAB6-6C6EFF31821A}" destId="{FDD3A2D3-FF99-43D1-A131-AEC250AD4F28}" srcOrd="0" destOrd="0" presId="urn:microsoft.com/office/officeart/2008/layout/LinedList"/>
    <dgm:cxn modelId="{5DDEC228-F01B-4557-AB49-36EB5418C34F}" type="presParOf" srcId="{D49914B6-842A-4FE9-AAB6-6C6EFF31821A}" destId="{335BDCA2-5C21-47BE-90FA-1F76D9E10A72}" srcOrd="1" destOrd="0" presId="urn:microsoft.com/office/officeart/2008/layout/LinedList"/>
    <dgm:cxn modelId="{731B71FC-F317-4F7C-9A9E-7018D32DB69B}" type="presParOf" srcId="{A8EAC1D4-2BD0-4D65-BF7C-41805E1FED38}" destId="{916A5F0E-B21A-4CA0-903D-1445FD35485B}" srcOrd="8" destOrd="0" presId="urn:microsoft.com/office/officeart/2008/layout/LinedList"/>
    <dgm:cxn modelId="{D1F3E22D-2C03-49CC-A16E-D0937D6E5183}" type="presParOf" srcId="{A8EAC1D4-2BD0-4D65-BF7C-41805E1FED38}" destId="{DC515168-CD5B-4D26-817B-99557D8F9A03}" srcOrd="9" destOrd="0" presId="urn:microsoft.com/office/officeart/2008/layout/LinedList"/>
    <dgm:cxn modelId="{B7CB843C-132F-48F9-BBD0-E8D463CD432D}" type="presParOf" srcId="{DC515168-CD5B-4D26-817B-99557D8F9A03}" destId="{D1EEDEEE-0107-4A01-A4D5-8BB359296F8D}" srcOrd="0" destOrd="0" presId="urn:microsoft.com/office/officeart/2008/layout/LinedList"/>
    <dgm:cxn modelId="{BACB08C0-42E8-4178-AC28-92E7399324AC}" type="presParOf" srcId="{DC515168-CD5B-4D26-817B-99557D8F9A03}" destId="{18FBEE36-0DFB-4B9A-A59F-79BF164F4A79}" srcOrd="1" destOrd="0" presId="urn:microsoft.com/office/officeart/2008/layout/LinedList"/>
    <dgm:cxn modelId="{225AB79F-A067-435E-B038-C98CB0AFAB7E}" type="presParOf" srcId="{A8EAC1D4-2BD0-4D65-BF7C-41805E1FED38}" destId="{12396BDC-51D8-40E0-8182-FA7188D59A52}" srcOrd="10" destOrd="0" presId="urn:microsoft.com/office/officeart/2008/layout/LinedList"/>
    <dgm:cxn modelId="{F3C6C047-8723-4186-8493-798593738B32}" type="presParOf" srcId="{A8EAC1D4-2BD0-4D65-BF7C-41805E1FED38}" destId="{BDBE1876-5331-4CD7-BA0D-5C673DF4E954}" srcOrd="11" destOrd="0" presId="urn:microsoft.com/office/officeart/2008/layout/LinedList"/>
    <dgm:cxn modelId="{7F50568D-B80C-4D7F-BB79-9B4291A2E082}" type="presParOf" srcId="{BDBE1876-5331-4CD7-BA0D-5C673DF4E954}" destId="{AE36A8D9-A12A-4B79-8D02-72BB5ECFFD90}" srcOrd="0" destOrd="0" presId="urn:microsoft.com/office/officeart/2008/layout/LinedList"/>
    <dgm:cxn modelId="{29188946-B9C8-431C-8D72-00B4FA1294E0}" type="presParOf" srcId="{BDBE1876-5331-4CD7-BA0D-5C673DF4E954}" destId="{A89210ED-3F10-4B0A-B3A5-13AA4EE8FFA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1D4EDE-49F9-4ABF-B044-6A75EFF5AE74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ED8E715-1261-49A6-8B6F-31A74E7FE2F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500" i="1" dirty="0"/>
            <a:t>Invited Lecture: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800" b="1" dirty="0"/>
            <a:t>Karst Hydrogeology–Who, What, Why, Where, When &amp; How                   </a:t>
          </a:r>
          <a:r>
            <a:rPr lang="en-US" sz="1800" dirty="0"/>
            <a:t>(I. </a:t>
          </a:r>
          <a:r>
            <a:rPr lang="en-US" sz="1800" dirty="0" err="1"/>
            <a:t>Sasowsky</a:t>
          </a:r>
          <a:r>
            <a:rPr lang="en-US" sz="1800" dirty="0"/>
            <a:t>)</a:t>
          </a:r>
          <a:endParaRPr lang="en-US" sz="1500" dirty="0"/>
        </a:p>
      </dgm:t>
    </dgm:pt>
    <dgm:pt modelId="{64A173EE-C136-4BC4-AF7C-7A41C1A58197}" type="parTrans" cxnId="{F484A833-14D6-4BB3-8818-EF6DADF60067}">
      <dgm:prSet/>
      <dgm:spPr/>
      <dgm:t>
        <a:bodyPr/>
        <a:lstStyle/>
        <a:p>
          <a:endParaRPr lang="en-US"/>
        </a:p>
      </dgm:t>
    </dgm:pt>
    <dgm:pt modelId="{F3F40656-B0DA-45F7-9C36-0122104C09D4}" type="sibTrans" cxnId="{F484A833-14D6-4BB3-8818-EF6DADF60067}">
      <dgm:prSet/>
      <dgm:spPr/>
      <dgm:t>
        <a:bodyPr/>
        <a:lstStyle/>
        <a:p>
          <a:endParaRPr lang="en-US"/>
        </a:p>
      </dgm:t>
    </dgm:pt>
    <dgm:pt modelId="{49154115-981F-4775-8156-3B0854E86A0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u="sng" dirty="0"/>
            <a:t>Structural control on water circulation in the </a:t>
          </a:r>
          <a:r>
            <a:rPr lang="en-US" sz="1800" b="1" u="sng" dirty="0" err="1"/>
            <a:t>Bossea</a:t>
          </a:r>
          <a:r>
            <a:rPr lang="en-US" sz="1800" b="1" u="sng" dirty="0"/>
            <a:t> karst system – Piedmont Italy</a:t>
          </a:r>
          <a:r>
            <a:rPr lang="en-US" sz="1600" dirty="0"/>
            <a:t>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/>
            <a:t>(A. </a:t>
          </a:r>
          <a:r>
            <a:rPr lang="en-US" sz="1800" dirty="0" err="1"/>
            <a:t>Nannoni</a:t>
          </a:r>
          <a:r>
            <a:rPr lang="en-US" sz="1800" dirty="0"/>
            <a:t>)</a:t>
          </a:r>
        </a:p>
      </dgm:t>
    </dgm:pt>
    <dgm:pt modelId="{D921F835-F5B8-44BF-91EE-6E466AED153B}" type="parTrans" cxnId="{7F183A17-4D6B-47F7-A765-D0EF95882097}">
      <dgm:prSet/>
      <dgm:spPr/>
      <dgm:t>
        <a:bodyPr/>
        <a:lstStyle/>
        <a:p>
          <a:endParaRPr lang="en-US"/>
        </a:p>
      </dgm:t>
    </dgm:pt>
    <dgm:pt modelId="{DFF2BCA8-2E99-4F8E-913C-9A25C87DB2D6}" type="sibTrans" cxnId="{7F183A17-4D6B-47F7-A765-D0EF95882097}">
      <dgm:prSet/>
      <dgm:spPr/>
      <dgm:t>
        <a:bodyPr/>
        <a:lstStyle/>
        <a:p>
          <a:endParaRPr lang="en-US"/>
        </a:p>
      </dgm:t>
    </dgm:pt>
    <dgm:pt modelId="{486AE809-D703-4E90-B243-913B28CB1527}">
      <dgm:prSet custT="1"/>
      <dgm:spPr/>
      <dgm:t>
        <a:bodyPr/>
        <a:lstStyle/>
        <a:p>
          <a:r>
            <a:rPr lang="en-US" sz="1800" b="1" u="sng" dirty="0"/>
            <a:t>Comprehensive hydraulic and </a:t>
          </a:r>
          <a:r>
            <a:rPr lang="en-US" sz="1800" b="1" u="sng" dirty="0" err="1"/>
            <a:t>hydrochemical</a:t>
          </a:r>
          <a:r>
            <a:rPr lang="en-US" sz="1800" b="1" u="sng" dirty="0"/>
            <a:t> interpretation of a karst area in South Hungary</a:t>
          </a:r>
          <a:r>
            <a:rPr lang="en-US" sz="1800" dirty="0"/>
            <a:t> </a:t>
          </a:r>
        </a:p>
        <a:p>
          <a:r>
            <a:rPr lang="en-US" sz="1800" dirty="0"/>
            <a:t>(K. </a:t>
          </a:r>
          <a:r>
            <a:rPr lang="en-US" sz="1800" dirty="0" err="1"/>
            <a:t>Csondor</a:t>
          </a:r>
          <a:r>
            <a:rPr lang="en-US" sz="1800" dirty="0"/>
            <a:t>)</a:t>
          </a:r>
        </a:p>
      </dgm:t>
    </dgm:pt>
    <dgm:pt modelId="{5F6FCA81-7836-495B-89E0-9A5E43D989CF}" type="parTrans" cxnId="{7E8E0920-35E2-4F30-A7C5-AB01008FF2B7}">
      <dgm:prSet/>
      <dgm:spPr/>
      <dgm:t>
        <a:bodyPr/>
        <a:lstStyle/>
        <a:p>
          <a:endParaRPr lang="en-US"/>
        </a:p>
      </dgm:t>
    </dgm:pt>
    <dgm:pt modelId="{E76CB5B9-B915-4BD1-9024-E9FABC8603F4}" type="sibTrans" cxnId="{7E8E0920-35E2-4F30-A7C5-AB01008FF2B7}">
      <dgm:prSet/>
      <dgm:spPr/>
      <dgm:t>
        <a:bodyPr/>
        <a:lstStyle/>
        <a:p>
          <a:endParaRPr lang="en-US"/>
        </a:p>
      </dgm:t>
    </dgm:pt>
    <dgm:pt modelId="{1138ECD6-5313-4DA9-9DAD-04D9FF56BBEC}">
      <dgm:prSet custT="1"/>
      <dgm:spPr/>
      <dgm:t>
        <a:bodyPr/>
        <a:lstStyle/>
        <a:p>
          <a:r>
            <a:rPr lang="en-US" sz="1800" b="1" u="sng" dirty="0">
              <a:solidFill>
                <a:schemeClr val="tx1"/>
              </a:solidFill>
            </a:rPr>
            <a:t>The </a:t>
          </a:r>
          <a:r>
            <a:rPr lang="en-US" sz="1800" b="1" u="sng" dirty="0" err="1">
              <a:solidFill>
                <a:schemeClr val="tx1"/>
              </a:solidFill>
            </a:rPr>
            <a:t>Châtaigniers</a:t>
          </a:r>
          <a:r>
            <a:rPr lang="en-US" sz="1800" b="1" u="sng" dirty="0">
              <a:solidFill>
                <a:schemeClr val="tx1"/>
              </a:solidFill>
            </a:rPr>
            <a:t> cave (</a:t>
          </a:r>
          <a:r>
            <a:rPr lang="en-US" sz="1800" b="1" u="sng" dirty="0" err="1">
              <a:solidFill>
                <a:schemeClr val="tx1"/>
              </a:solidFill>
            </a:rPr>
            <a:t>Ardèche</a:t>
          </a:r>
          <a:r>
            <a:rPr lang="en-US" sz="1800" b="1" u="sng" dirty="0">
              <a:solidFill>
                <a:schemeClr val="tx1"/>
              </a:solidFill>
            </a:rPr>
            <a:t>, France): an indicator of Pleistocene variations and </a:t>
          </a:r>
          <a:r>
            <a:rPr lang="en-US" sz="1800" b="1" u="sng" dirty="0" err="1">
              <a:solidFill>
                <a:schemeClr val="tx1"/>
              </a:solidFill>
            </a:rPr>
            <a:t>Combe</a:t>
          </a:r>
          <a:r>
            <a:rPr lang="en-US" sz="1800" b="1" u="sng" dirty="0">
              <a:solidFill>
                <a:schemeClr val="tx1"/>
              </a:solidFill>
            </a:rPr>
            <a:t> </a:t>
          </a:r>
          <a:r>
            <a:rPr lang="en-US" sz="1800" b="1" u="sng" dirty="0" err="1">
              <a:solidFill>
                <a:schemeClr val="tx1"/>
              </a:solidFill>
            </a:rPr>
            <a:t>d’Arc</a:t>
          </a:r>
          <a:r>
            <a:rPr lang="en-US" sz="1800" b="1" u="sng" dirty="0">
              <a:solidFill>
                <a:schemeClr val="tx1"/>
              </a:solidFill>
            </a:rPr>
            <a:t> meander shortcut</a:t>
          </a:r>
          <a:r>
            <a:rPr lang="en-US" sz="1800" b="1" u="none" dirty="0">
              <a:solidFill>
                <a:schemeClr val="tx1"/>
              </a:solidFill>
            </a:rPr>
            <a:t>                                         </a:t>
          </a:r>
        </a:p>
        <a:p>
          <a:r>
            <a:rPr lang="en-US" sz="1800" b="0" u="none" dirty="0">
              <a:solidFill>
                <a:schemeClr val="tx1"/>
              </a:solidFill>
            </a:rPr>
            <a:t>(K. </a:t>
          </a:r>
          <a:r>
            <a:rPr lang="en-US" sz="1800" b="0" u="none" dirty="0" err="1">
              <a:solidFill>
                <a:schemeClr val="tx1"/>
              </a:solidFill>
            </a:rPr>
            <a:t>Genuite</a:t>
          </a:r>
          <a:r>
            <a:rPr lang="en-US" sz="1800" b="0" u="none" dirty="0">
              <a:solidFill>
                <a:schemeClr val="tx1"/>
              </a:solidFill>
            </a:rPr>
            <a:t>)</a:t>
          </a:r>
          <a:endParaRPr lang="en-US" sz="1800" u="none" dirty="0"/>
        </a:p>
      </dgm:t>
    </dgm:pt>
    <dgm:pt modelId="{4767D5D7-4AE6-4540-A504-4DD9C0950176}" type="parTrans" cxnId="{16E6B862-D90F-4DEF-AE2A-3FEA24A00771}">
      <dgm:prSet/>
      <dgm:spPr/>
      <dgm:t>
        <a:bodyPr/>
        <a:lstStyle/>
        <a:p>
          <a:endParaRPr lang="en-US"/>
        </a:p>
      </dgm:t>
    </dgm:pt>
    <dgm:pt modelId="{4DD5AF89-9E68-4E2F-A0EE-DA5DE781ED1E}" type="sibTrans" cxnId="{16E6B862-D90F-4DEF-AE2A-3FEA24A00771}">
      <dgm:prSet/>
      <dgm:spPr/>
      <dgm:t>
        <a:bodyPr/>
        <a:lstStyle/>
        <a:p>
          <a:endParaRPr lang="en-US"/>
        </a:p>
      </dgm:t>
    </dgm:pt>
    <dgm:pt modelId="{68D0DF2B-0ADF-4B83-9714-D090B3BB04B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</a:rPr>
            <a:t>Karst Hydrogeology: The high-flow low-storage extreme in marble aquifers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solidFill>
                <a:schemeClr val="tx1"/>
              </a:solidFill>
            </a:rPr>
            <a:t>(</a:t>
          </a:r>
          <a:r>
            <a:rPr lang="en-US" sz="1600" dirty="0">
              <a:solidFill>
                <a:schemeClr val="tx1"/>
              </a:solidFill>
            </a:rPr>
            <a:t>T. Faulkner)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n-US" sz="1800" dirty="0"/>
        </a:p>
      </dgm:t>
    </dgm:pt>
    <dgm:pt modelId="{0A2B7EF4-E105-4396-AE9B-FBB44FD63C7E}" type="parTrans" cxnId="{FCA0F660-1EEC-42EF-96A3-3A63BCE5F890}">
      <dgm:prSet/>
      <dgm:spPr/>
      <dgm:t>
        <a:bodyPr/>
        <a:lstStyle/>
        <a:p>
          <a:endParaRPr lang="en-US"/>
        </a:p>
      </dgm:t>
    </dgm:pt>
    <dgm:pt modelId="{32D905DC-FDE7-45E6-BE0B-7E9377298B9A}" type="sibTrans" cxnId="{FCA0F660-1EEC-42EF-96A3-3A63BCE5F890}">
      <dgm:prSet/>
      <dgm:spPr/>
      <dgm:t>
        <a:bodyPr/>
        <a:lstStyle/>
        <a:p>
          <a:endParaRPr lang="en-US"/>
        </a:p>
      </dgm:t>
    </dgm:pt>
    <dgm:pt modelId="{2858631E-A25F-4037-B42C-91F87372BA43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u="sng" dirty="0"/>
            <a:t>Basin-scale conceptual groundwater flow model for carbonate regions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/>
            <a:t>(A. </a:t>
          </a:r>
          <a:r>
            <a:rPr lang="en-US" sz="1800" dirty="0" err="1"/>
            <a:t>Tóth</a:t>
          </a:r>
          <a:r>
            <a:rPr lang="en-US" sz="1800" dirty="0"/>
            <a:t>)</a:t>
          </a:r>
        </a:p>
      </dgm:t>
    </dgm:pt>
    <dgm:pt modelId="{B1127A18-AD20-4C80-88F7-AAAAF803F604}" type="parTrans" cxnId="{640A0D39-1437-4FD2-9271-B1C46833BD17}">
      <dgm:prSet/>
      <dgm:spPr/>
      <dgm:t>
        <a:bodyPr/>
        <a:lstStyle/>
        <a:p>
          <a:endParaRPr lang="en-US"/>
        </a:p>
      </dgm:t>
    </dgm:pt>
    <dgm:pt modelId="{B7019D51-7552-4F8E-BFBA-E67BA0C7BEDC}" type="sibTrans" cxnId="{640A0D39-1437-4FD2-9271-B1C46833BD17}">
      <dgm:prSet/>
      <dgm:spPr/>
      <dgm:t>
        <a:bodyPr/>
        <a:lstStyle/>
        <a:p>
          <a:endParaRPr lang="en-US"/>
        </a:p>
      </dgm:t>
    </dgm:pt>
    <dgm:pt modelId="{A8EAC1D4-2BD0-4D65-BF7C-41805E1FED38}" type="pres">
      <dgm:prSet presAssocID="{F11D4EDE-49F9-4ABF-B044-6A75EFF5AE74}" presName="vert0" presStyleCnt="0">
        <dgm:presLayoutVars>
          <dgm:dir/>
          <dgm:animOne val="branch"/>
          <dgm:animLvl val="lvl"/>
        </dgm:presLayoutVars>
      </dgm:prSet>
      <dgm:spPr/>
    </dgm:pt>
    <dgm:pt modelId="{FED047F8-37A1-4E0E-A247-22D9BB12F370}" type="pres">
      <dgm:prSet presAssocID="{BED8E715-1261-49A6-8B6F-31A74E7FE2F9}" presName="thickLine" presStyleLbl="alignNode1" presStyleIdx="0" presStyleCnt="6"/>
      <dgm:spPr/>
    </dgm:pt>
    <dgm:pt modelId="{21E52307-AB9F-4A84-A68C-00F97615C6EB}" type="pres">
      <dgm:prSet presAssocID="{BED8E715-1261-49A6-8B6F-31A74E7FE2F9}" presName="horz1" presStyleCnt="0"/>
      <dgm:spPr/>
    </dgm:pt>
    <dgm:pt modelId="{8014139C-EAD5-4808-9AEF-ED50112655C4}" type="pres">
      <dgm:prSet presAssocID="{BED8E715-1261-49A6-8B6F-31A74E7FE2F9}" presName="tx1" presStyleLbl="revTx" presStyleIdx="0" presStyleCnt="6"/>
      <dgm:spPr/>
    </dgm:pt>
    <dgm:pt modelId="{62462673-B019-485A-BD89-9397FDF72586}" type="pres">
      <dgm:prSet presAssocID="{BED8E715-1261-49A6-8B6F-31A74E7FE2F9}" presName="vert1" presStyleCnt="0"/>
      <dgm:spPr/>
    </dgm:pt>
    <dgm:pt modelId="{90D6E8E0-91F8-4F6D-AC4F-38736B147914}" type="pres">
      <dgm:prSet presAssocID="{49154115-981F-4775-8156-3B0854E86A07}" presName="thickLine" presStyleLbl="alignNode1" presStyleIdx="1" presStyleCnt="6"/>
      <dgm:spPr/>
    </dgm:pt>
    <dgm:pt modelId="{93EF319A-3D7F-4216-870D-B528CD3C036B}" type="pres">
      <dgm:prSet presAssocID="{49154115-981F-4775-8156-3B0854E86A07}" presName="horz1" presStyleCnt="0"/>
      <dgm:spPr/>
    </dgm:pt>
    <dgm:pt modelId="{BE2076CA-8D7E-4AB7-B82F-1B1177971658}" type="pres">
      <dgm:prSet presAssocID="{49154115-981F-4775-8156-3B0854E86A07}" presName="tx1" presStyleLbl="revTx" presStyleIdx="1" presStyleCnt="6"/>
      <dgm:spPr/>
    </dgm:pt>
    <dgm:pt modelId="{2EC86D44-0140-4265-A3D7-A9F4FA65F067}" type="pres">
      <dgm:prSet presAssocID="{49154115-981F-4775-8156-3B0854E86A07}" presName="vert1" presStyleCnt="0"/>
      <dgm:spPr/>
    </dgm:pt>
    <dgm:pt modelId="{9E53E6A8-D806-4441-AE64-88DBC1CAA06B}" type="pres">
      <dgm:prSet presAssocID="{486AE809-D703-4E90-B243-913B28CB1527}" presName="thickLine" presStyleLbl="alignNode1" presStyleIdx="2" presStyleCnt="6"/>
      <dgm:spPr/>
    </dgm:pt>
    <dgm:pt modelId="{9D2CA7C1-28E5-407B-A02F-F7E65BD158EB}" type="pres">
      <dgm:prSet presAssocID="{486AE809-D703-4E90-B243-913B28CB1527}" presName="horz1" presStyleCnt="0"/>
      <dgm:spPr/>
    </dgm:pt>
    <dgm:pt modelId="{60539F9D-2FCD-494C-985A-657592D5EAD4}" type="pres">
      <dgm:prSet presAssocID="{486AE809-D703-4E90-B243-913B28CB1527}" presName="tx1" presStyleLbl="revTx" presStyleIdx="2" presStyleCnt="6"/>
      <dgm:spPr/>
    </dgm:pt>
    <dgm:pt modelId="{BD573647-0C8B-48D5-9CD8-2B0E0717CC4F}" type="pres">
      <dgm:prSet presAssocID="{486AE809-D703-4E90-B243-913B28CB1527}" presName="vert1" presStyleCnt="0"/>
      <dgm:spPr/>
    </dgm:pt>
    <dgm:pt modelId="{90419143-AD7B-4DFC-BA38-5986CA6FFB79}" type="pres">
      <dgm:prSet presAssocID="{1138ECD6-5313-4DA9-9DAD-04D9FF56BBEC}" presName="thickLine" presStyleLbl="alignNode1" presStyleIdx="3" presStyleCnt="6"/>
      <dgm:spPr/>
    </dgm:pt>
    <dgm:pt modelId="{D49914B6-842A-4FE9-AAB6-6C6EFF31821A}" type="pres">
      <dgm:prSet presAssocID="{1138ECD6-5313-4DA9-9DAD-04D9FF56BBEC}" presName="horz1" presStyleCnt="0"/>
      <dgm:spPr/>
    </dgm:pt>
    <dgm:pt modelId="{FDD3A2D3-FF99-43D1-A131-AEC250AD4F28}" type="pres">
      <dgm:prSet presAssocID="{1138ECD6-5313-4DA9-9DAD-04D9FF56BBEC}" presName="tx1" presStyleLbl="revTx" presStyleIdx="3" presStyleCnt="6"/>
      <dgm:spPr/>
    </dgm:pt>
    <dgm:pt modelId="{335BDCA2-5C21-47BE-90FA-1F76D9E10A72}" type="pres">
      <dgm:prSet presAssocID="{1138ECD6-5313-4DA9-9DAD-04D9FF56BBEC}" presName="vert1" presStyleCnt="0"/>
      <dgm:spPr/>
    </dgm:pt>
    <dgm:pt modelId="{916A5F0E-B21A-4CA0-903D-1445FD35485B}" type="pres">
      <dgm:prSet presAssocID="{68D0DF2B-0ADF-4B83-9714-D090B3BB04BA}" presName="thickLine" presStyleLbl="alignNode1" presStyleIdx="4" presStyleCnt="6"/>
      <dgm:spPr/>
    </dgm:pt>
    <dgm:pt modelId="{DC515168-CD5B-4D26-817B-99557D8F9A03}" type="pres">
      <dgm:prSet presAssocID="{68D0DF2B-0ADF-4B83-9714-D090B3BB04BA}" presName="horz1" presStyleCnt="0"/>
      <dgm:spPr/>
    </dgm:pt>
    <dgm:pt modelId="{D1EEDEEE-0107-4A01-A4D5-8BB359296F8D}" type="pres">
      <dgm:prSet presAssocID="{68D0DF2B-0ADF-4B83-9714-D090B3BB04BA}" presName="tx1" presStyleLbl="revTx" presStyleIdx="4" presStyleCnt="6"/>
      <dgm:spPr/>
    </dgm:pt>
    <dgm:pt modelId="{18FBEE36-0DFB-4B9A-A59F-79BF164F4A79}" type="pres">
      <dgm:prSet presAssocID="{68D0DF2B-0ADF-4B83-9714-D090B3BB04BA}" presName="vert1" presStyleCnt="0"/>
      <dgm:spPr/>
    </dgm:pt>
    <dgm:pt modelId="{12396BDC-51D8-40E0-8182-FA7188D59A52}" type="pres">
      <dgm:prSet presAssocID="{2858631E-A25F-4037-B42C-91F87372BA43}" presName="thickLine" presStyleLbl="alignNode1" presStyleIdx="5" presStyleCnt="6"/>
      <dgm:spPr/>
    </dgm:pt>
    <dgm:pt modelId="{BDBE1876-5331-4CD7-BA0D-5C673DF4E954}" type="pres">
      <dgm:prSet presAssocID="{2858631E-A25F-4037-B42C-91F87372BA43}" presName="horz1" presStyleCnt="0"/>
      <dgm:spPr/>
    </dgm:pt>
    <dgm:pt modelId="{AE36A8D9-A12A-4B79-8D02-72BB5ECFFD90}" type="pres">
      <dgm:prSet presAssocID="{2858631E-A25F-4037-B42C-91F87372BA43}" presName="tx1" presStyleLbl="revTx" presStyleIdx="5" presStyleCnt="6"/>
      <dgm:spPr/>
    </dgm:pt>
    <dgm:pt modelId="{A89210ED-3F10-4B0A-B3A5-13AA4EE8FFAD}" type="pres">
      <dgm:prSet presAssocID="{2858631E-A25F-4037-B42C-91F87372BA43}" presName="vert1" presStyleCnt="0"/>
      <dgm:spPr/>
    </dgm:pt>
  </dgm:ptLst>
  <dgm:cxnLst>
    <dgm:cxn modelId="{9E2D660D-BA03-4AD7-984C-0FB1A9B91E3F}" type="presOf" srcId="{F11D4EDE-49F9-4ABF-B044-6A75EFF5AE74}" destId="{A8EAC1D4-2BD0-4D65-BF7C-41805E1FED38}" srcOrd="0" destOrd="0" presId="urn:microsoft.com/office/officeart/2008/layout/LinedList"/>
    <dgm:cxn modelId="{7F183A17-4D6B-47F7-A765-D0EF95882097}" srcId="{F11D4EDE-49F9-4ABF-B044-6A75EFF5AE74}" destId="{49154115-981F-4775-8156-3B0854E86A07}" srcOrd="1" destOrd="0" parTransId="{D921F835-F5B8-44BF-91EE-6E466AED153B}" sibTransId="{DFF2BCA8-2E99-4F8E-913C-9A25C87DB2D6}"/>
    <dgm:cxn modelId="{7E8E0920-35E2-4F30-A7C5-AB01008FF2B7}" srcId="{F11D4EDE-49F9-4ABF-B044-6A75EFF5AE74}" destId="{486AE809-D703-4E90-B243-913B28CB1527}" srcOrd="2" destOrd="0" parTransId="{5F6FCA81-7836-495B-89E0-9A5E43D989CF}" sibTransId="{E76CB5B9-B915-4BD1-9024-E9FABC8603F4}"/>
    <dgm:cxn modelId="{F484A833-14D6-4BB3-8818-EF6DADF60067}" srcId="{F11D4EDE-49F9-4ABF-B044-6A75EFF5AE74}" destId="{BED8E715-1261-49A6-8B6F-31A74E7FE2F9}" srcOrd="0" destOrd="0" parTransId="{64A173EE-C136-4BC4-AF7C-7A41C1A58197}" sibTransId="{F3F40656-B0DA-45F7-9C36-0122104C09D4}"/>
    <dgm:cxn modelId="{640A0D39-1437-4FD2-9271-B1C46833BD17}" srcId="{F11D4EDE-49F9-4ABF-B044-6A75EFF5AE74}" destId="{2858631E-A25F-4037-B42C-91F87372BA43}" srcOrd="5" destOrd="0" parTransId="{B1127A18-AD20-4C80-88F7-AAAAF803F604}" sibTransId="{B7019D51-7552-4F8E-BFBA-E67BA0C7BEDC}"/>
    <dgm:cxn modelId="{92C19F5D-867A-4D1B-95C0-FEDD3B78D8D2}" type="presOf" srcId="{1138ECD6-5313-4DA9-9DAD-04D9FF56BBEC}" destId="{FDD3A2D3-FF99-43D1-A131-AEC250AD4F28}" srcOrd="0" destOrd="0" presId="urn:microsoft.com/office/officeart/2008/layout/LinedList"/>
    <dgm:cxn modelId="{695B615E-02C1-4AAC-835D-0F0D46A5625A}" type="presOf" srcId="{2858631E-A25F-4037-B42C-91F87372BA43}" destId="{AE36A8D9-A12A-4B79-8D02-72BB5ECFFD90}" srcOrd="0" destOrd="0" presId="urn:microsoft.com/office/officeart/2008/layout/LinedList"/>
    <dgm:cxn modelId="{FCA0F660-1EEC-42EF-96A3-3A63BCE5F890}" srcId="{F11D4EDE-49F9-4ABF-B044-6A75EFF5AE74}" destId="{68D0DF2B-0ADF-4B83-9714-D090B3BB04BA}" srcOrd="4" destOrd="0" parTransId="{0A2B7EF4-E105-4396-AE9B-FBB44FD63C7E}" sibTransId="{32D905DC-FDE7-45E6-BE0B-7E9377298B9A}"/>
    <dgm:cxn modelId="{16E6B862-D90F-4DEF-AE2A-3FEA24A00771}" srcId="{F11D4EDE-49F9-4ABF-B044-6A75EFF5AE74}" destId="{1138ECD6-5313-4DA9-9DAD-04D9FF56BBEC}" srcOrd="3" destOrd="0" parTransId="{4767D5D7-4AE6-4540-A504-4DD9C0950176}" sibTransId="{4DD5AF89-9E68-4E2F-A0EE-DA5DE781ED1E}"/>
    <dgm:cxn modelId="{0B2A7A64-3F22-4BED-B015-9F7344F33E3D}" type="presOf" srcId="{68D0DF2B-0ADF-4B83-9714-D090B3BB04BA}" destId="{D1EEDEEE-0107-4A01-A4D5-8BB359296F8D}" srcOrd="0" destOrd="0" presId="urn:microsoft.com/office/officeart/2008/layout/LinedList"/>
    <dgm:cxn modelId="{C5A0056D-33D9-4B45-B699-D7738FFBBF37}" type="presOf" srcId="{486AE809-D703-4E90-B243-913B28CB1527}" destId="{60539F9D-2FCD-494C-985A-657592D5EAD4}" srcOrd="0" destOrd="0" presId="urn:microsoft.com/office/officeart/2008/layout/LinedList"/>
    <dgm:cxn modelId="{639062C5-9AB8-4333-939E-01BA72CDCD62}" type="presOf" srcId="{BED8E715-1261-49A6-8B6F-31A74E7FE2F9}" destId="{8014139C-EAD5-4808-9AEF-ED50112655C4}" srcOrd="0" destOrd="0" presId="urn:microsoft.com/office/officeart/2008/layout/LinedList"/>
    <dgm:cxn modelId="{AD4ABBC5-8853-4470-8859-A563F17CDEB1}" type="presOf" srcId="{49154115-981F-4775-8156-3B0854E86A07}" destId="{BE2076CA-8D7E-4AB7-B82F-1B1177971658}" srcOrd="0" destOrd="0" presId="urn:microsoft.com/office/officeart/2008/layout/LinedList"/>
    <dgm:cxn modelId="{004E0709-C783-4EEB-84B2-FE7A18DC9F92}" type="presParOf" srcId="{A8EAC1D4-2BD0-4D65-BF7C-41805E1FED38}" destId="{FED047F8-37A1-4E0E-A247-22D9BB12F370}" srcOrd="0" destOrd="0" presId="urn:microsoft.com/office/officeart/2008/layout/LinedList"/>
    <dgm:cxn modelId="{76FC5E4D-C05B-4DB9-96F0-C8F3B7830F6C}" type="presParOf" srcId="{A8EAC1D4-2BD0-4D65-BF7C-41805E1FED38}" destId="{21E52307-AB9F-4A84-A68C-00F97615C6EB}" srcOrd="1" destOrd="0" presId="urn:microsoft.com/office/officeart/2008/layout/LinedList"/>
    <dgm:cxn modelId="{D2A40183-0A6A-479C-8B84-0BF6C2DDC44F}" type="presParOf" srcId="{21E52307-AB9F-4A84-A68C-00F97615C6EB}" destId="{8014139C-EAD5-4808-9AEF-ED50112655C4}" srcOrd="0" destOrd="0" presId="urn:microsoft.com/office/officeart/2008/layout/LinedList"/>
    <dgm:cxn modelId="{9F253B3E-5361-4F9F-B551-4AB6C7DF6CF3}" type="presParOf" srcId="{21E52307-AB9F-4A84-A68C-00F97615C6EB}" destId="{62462673-B019-485A-BD89-9397FDF72586}" srcOrd="1" destOrd="0" presId="urn:microsoft.com/office/officeart/2008/layout/LinedList"/>
    <dgm:cxn modelId="{10CDC52D-FD6D-4E8A-8C90-6290E63AFC4C}" type="presParOf" srcId="{A8EAC1D4-2BD0-4D65-BF7C-41805E1FED38}" destId="{90D6E8E0-91F8-4F6D-AC4F-38736B147914}" srcOrd="2" destOrd="0" presId="urn:microsoft.com/office/officeart/2008/layout/LinedList"/>
    <dgm:cxn modelId="{B0D105E2-FD6B-43C1-B46A-DCC99944BDAC}" type="presParOf" srcId="{A8EAC1D4-2BD0-4D65-BF7C-41805E1FED38}" destId="{93EF319A-3D7F-4216-870D-B528CD3C036B}" srcOrd="3" destOrd="0" presId="urn:microsoft.com/office/officeart/2008/layout/LinedList"/>
    <dgm:cxn modelId="{0FCE9A9A-EA77-42F8-8248-4278DE7B9B42}" type="presParOf" srcId="{93EF319A-3D7F-4216-870D-B528CD3C036B}" destId="{BE2076CA-8D7E-4AB7-B82F-1B1177971658}" srcOrd="0" destOrd="0" presId="urn:microsoft.com/office/officeart/2008/layout/LinedList"/>
    <dgm:cxn modelId="{F3E2844B-4C30-4288-B092-350F82807BC5}" type="presParOf" srcId="{93EF319A-3D7F-4216-870D-B528CD3C036B}" destId="{2EC86D44-0140-4265-A3D7-A9F4FA65F067}" srcOrd="1" destOrd="0" presId="urn:microsoft.com/office/officeart/2008/layout/LinedList"/>
    <dgm:cxn modelId="{B92CA06E-CF4F-45CC-82B3-3F7C039D93B8}" type="presParOf" srcId="{A8EAC1D4-2BD0-4D65-BF7C-41805E1FED38}" destId="{9E53E6A8-D806-4441-AE64-88DBC1CAA06B}" srcOrd="4" destOrd="0" presId="urn:microsoft.com/office/officeart/2008/layout/LinedList"/>
    <dgm:cxn modelId="{7BA60A57-1EE6-49AF-9C60-0B8E8C0F2DA2}" type="presParOf" srcId="{A8EAC1D4-2BD0-4D65-BF7C-41805E1FED38}" destId="{9D2CA7C1-28E5-407B-A02F-F7E65BD158EB}" srcOrd="5" destOrd="0" presId="urn:microsoft.com/office/officeart/2008/layout/LinedList"/>
    <dgm:cxn modelId="{685154E6-70CE-48E9-A242-9BAD37CB35A9}" type="presParOf" srcId="{9D2CA7C1-28E5-407B-A02F-F7E65BD158EB}" destId="{60539F9D-2FCD-494C-985A-657592D5EAD4}" srcOrd="0" destOrd="0" presId="urn:microsoft.com/office/officeart/2008/layout/LinedList"/>
    <dgm:cxn modelId="{E97CEBEA-B54B-488C-BC43-9FE5AA9FE8B9}" type="presParOf" srcId="{9D2CA7C1-28E5-407B-A02F-F7E65BD158EB}" destId="{BD573647-0C8B-48D5-9CD8-2B0E0717CC4F}" srcOrd="1" destOrd="0" presId="urn:microsoft.com/office/officeart/2008/layout/LinedList"/>
    <dgm:cxn modelId="{59E4E895-BA77-4468-A647-392A4727EBF5}" type="presParOf" srcId="{A8EAC1D4-2BD0-4D65-BF7C-41805E1FED38}" destId="{90419143-AD7B-4DFC-BA38-5986CA6FFB79}" srcOrd="6" destOrd="0" presId="urn:microsoft.com/office/officeart/2008/layout/LinedList"/>
    <dgm:cxn modelId="{23CF4ED3-52A3-4364-A340-5DC4E97E7F9A}" type="presParOf" srcId="{A8EAC1D4-2BD0-4D65-BF7C-41805E1FED38}" destId="{D49914B6-842A-4FE9-AAB6-6C6EFF31821A}" srcOrd="7" destOrd="0" presId="urn:microsoft.com/office/officeart/2008/layout/LinedList"/>
    <dgm:cxn modelId="{294ECA36-B5CF-4644-9E63-E51D292CB3B1}" type="presParOf" srcId="{D49914B6-842A-4FE9-AAB6-6C6EFF31821A}" destId="{FDD3A2D3-FF99-43D1-A131-AEC250AD4F28}" srcOrd="0" destOrd="0" presId="urn:microsoft.com/office/officeart/2008/layout/LinedList"/>
    <dgm:cxn modelId="{5DDEC228-F01B-4557-AB49-36EB5418C34F}" type="presParOf" srcId="{D49914B6-842A-4FE9-AAB6-6C6EFF31821A}" destId="{335BDCA2-5C21-47BE-90FA-1F76D9E10A72}" srcOrd="1" destOrd="0" presId="urn:microsoft.com/office/officeart/2008/layout/LinedList"/>
    <dgm:cxn modelId="{731B71FC-F317-4F7C-9A9E-7018D32DB69B}" type="presParOf" srcId="{A8EAC1D4-2BD0-4D65-BF7C-41805E1FED38}" destId="{916A5F0E-B21A-4CA0-903D-1445FD35485B}" srcOrd="8" destOrd="0" presId="urn:microsoft.com/office/officeart/2008/layout/LinedList"/>
    <dgm:cxn modelId="{D1F3E22D-2C03-49CC-A16E-D0937D6E5183}" type="presParOf" srcId="{A8EAC1D4-2BD0-4D65-BF7C-41805E1FED38}" destId="{DC515168-CD5B-4D26-817B-99557D8F9A03}" srcOrd="9" destOrd="0" presId="urn:microsoft.com/office/officeart/2008/layout/LinedList"/>
    <dgm:cxn modelId="{B7CB843C-132F-48F9-BBD0-E8D463CD432D}" type="presParOf" srcId="{DC515168-CD5B-4D26-817B-99557D8F9A03}" destId="{D1EEDEEE-0107-4A01-A4D5-8BB359296F8D}" srcOrd="0" destOrd="0" presId="urn:microsoft.com/office/officeart/2008/layout/LinedList"/>
    <dgm:cxn modelId="{BACB08C0-42E8-4178-AC28-92E7399324AC}" type="presParOf" srcId="{DC515168-CD5B-4D26-817B-99557D8F9A03}" destId="{18FBEE36-0DFB-4B9A-A59F-79BF164F4A79}" srcOrd="1" destOrd="0" presId="urn:microsoft.com/office/officeart/2008/layout/LinedList"/>
    <dgm:cxn modelId="{225AB79F-A067-435E-B038-C98CB0AFAB7E}" type="presParOf" srcId="{A8EAC1D4-2BD0-4D65-BF7C-41805E1FED38}" destId="{12396BDC-51D8-40E0-8182-FA7188D59A52}" srcOrd="10" destOrd="0" presId="urn:microsoft.com/office/officeart/2008/layout/LinedList"/>
    <dgm:cxn modelId="{F3C6C047-8723-4186-8493-798593738B32}" type="presParOf" srcId="{A8EAC1D4-2BD0-4D65-BF7C-41805E1FED38}" destId="{BDBE1876-5331-4CD7-BA0D-5C673DF4E954}" srcOrd="11" destOrd="0" presId="urn:microsoft.com/office/officeart/2008/layout/LinedList"/>
    <dgm:cxn modelId="{7F50568D-B80C-4D7F-BB79-9B4291A2E082}" type="presParOf" srcId="{BDBE1876-5331-4CD7-BA0D-5C673DF4E954}" destId="{AE36A8D9-A12A-4B79-8D02-72BB5ECFFD90}" srcOrd="0" destOrd="0" presId="urn:microsoft.com/office/officeart/2008/layout/LinedList"/>
    <dgm:cxn modelId="{29188946-B9C8-431C-8D72-00B4FA1294E0}" type="presParOf" srcId="{BDBE1876-5331-4CD7-BA0D-5C673DF4E954}" destId="{A89210ED-3F10-4B0A-B3A5-13AA4EE8FFA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1D4EDE-49F9-4ABF-B044-6A75EFF5AE74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ED8E715-1261-49A6-8B6F-31A74E7FE2F9}">
      <dgm:prSet custT="1"/>
      <dgm:spPr/>
      <dgm:t>
        <a:bodyPr/>
        <a:lstStyle/>
        <a:p>
          <a:r>
            <a:rPr lang="en-US" sz="1500" i="1" dirty="0"/>
            <a:t>Invited Lecture: </a:t>
          </a:r>
          <a:r>
            <a:rPr lang="en-US" sz="1500" b="1" dirty="0"/>
            <a:t>                                                                                                             </a:t>
          </a:r>
          <a:r>
            <a:rPr lang="en-US" sz="1800" b="1" dirty="0"/>
            <a:t>Monitoring of Karst Water – Method and Techniques</a:t>
          </a:r>
          <a:r>
            <a:rPr lang="en-US" sz="1800" dirty="0"/>
            <a:t>                                    (R. </a:t>
          </a:r>
          <a:r>
            <a:rPr lang="en-US" sz="1800" dirty="0" err="1"/>
            <a:t>Benischke</a:t>
          </a:r>
          <a:r>
            <a:rPr lang="en-US" sz="1800" dirty="0"/>
            <a:t>)</a:t>
          </a:r>
          <a:endParaRPr lang="en-US" sz="1500" dirty="0"/>
        </a:p>
      </dgm:t>
    </dgm:pt>
    <dgm:pt modelId="{64A173EE-C136-4BC4-AF7C-7A41C1A58197}" type="parTrans" cxnId="{F484A833-14D6-4BB3-8818-EF6DADF60067}">
      <dgm:prSet/>
      <dgm:spPr/>
      <dgm:t>
        <a:bodyPr/>
        <a:lstStyle/>
        <a:p>
          <a:endParaRPr lang="en-US"/>
        </a:p>
      </dgm:t>
    </dgm:pt>
    <dgm:pt modelId="{F3F40656-B0DA-45F7-9C36-0122104C09D4}" type="sibTrans" cxnId="{F484A833-14D6-4BB3-8818-EF6DADF60067}">
      <dgm:prSet/>
      <dgm:spPr/>
      <dgm:t>
        <a:bodyPr/>
        <a:lstStyle/>
        <a:p>
          <a:endParaRPr lang="en-US"/>
        </a:p>
      </dgm:t>
    </dgm:pt>
    <dgm:pt modelId="{49154115-981F-4775-8156-3B0854E86A07}">
      <dgm:prSet custT="1"/>
      <dgm:spPr/>
      <dgm:t>
        <a:bodyPr/>
        <a:lstStyle/>
        <a:p>
          <a:r>
            <a:rPr lang="en-US" sz="1800" b="1" dirty="0"/>
            <a:t>Attempt to characterize aquifer hydrodynamics with modern analytical tools using remote sensing data and on site monitoring – (Example of Mt. </a:t>
          </a:r>
          <a:r>
            <a:rPr lang="en-US" sz="1800" b="1" dirty="0" err="1"/>
            <a:t>Miroč</a:t>
          </a:r>
          <a:r>
            <a:rPr lang="en-US" sz="1800" b="1" dirty="0"/>
            <a:t>, Serbia) </a:t>
          </a:r>
          <a:r>
            <a:rPr lang="en-US" sz="1800" dirty="0"/>
            <a:t>(V. </a:t>
          </a:r>
          <a:r>
            <a:rPr lang="en-US" sz="1800" dirty="0" err="1"/>
            <a:t>Gajovič</a:t>
          </a:r>
          <a:r>
            <a:rPr lang="en-US" sz="1800" dirty="0"/>
            <a:t>)</a:t>
          </a:r>
        </a:p>
      </dgm:t>
    </dgm:pt>
    <dgm:pt modelId="{D921F835-F5B8-44BF-91EE-6E466AED153B}" type="parTrans" cxnId="{7F183A17-4D6B-47F7-A765-D0EF95882097}">
      <dgm:prSet/>
      <dgm:spPr/>
      <dgm:t>
        <a:bodyPr/>
        <a:lstStyle/>
        <a:p>
          <a:endParaRPr lang="en-US"/>
        </a:p>
      </dgm:t>
    </dgm:pt>
    <dgm:pt modelId="{DFF2BCA8-2E99-4F8E-913C-9A25C87DB2D6}" type="sibTrans" cxnId="{7F183A17-4D6B-47F7-A765-D0EF95882097}">
      <dgm:prSet/>
      <dgm:spPr/>
      <dgm:t>
        <a:bodyPr/>
        <a:lstStyle/>
        <a:p>
          <a:endParaRPr lang="en-US"/>
        </a:p>
      </dgm:t>
    </dgm:pt>
    <dgm:pt modelId="{486AE809-D703-4E90-B243-913B28CB1527}">
      <dgm:prSet custT="1"/>
      <dgm:spPr/>
      <dgm:t>
        <a:bodyPr/>
        <a:lstStyle/>
        <a:p>
          <a:r>
            <a:rPr lang="en-US" sz="1800" b="1" dirty="0"/>
            <a:t>Water-rock interaction in Postojna Cave: Can we use stable isotopes as paleothermometer?</a:t>
          </a:r>
          <a:r>
            <a:rPr lang="en-US" sz="2000" b="1" dirty="0"/>
            <a:t> </a:t>
          </a:r>
          <a:r>
            <a:rPr lang="en-US" sz="1800" dirty="0"/>
            <a:t>(M. </a:t>
          </a:r>
          <a:r>
            <a:rPr lang="en-US" sz="1800" dirty="0" err="1"/>
            <a:t>Lipar</a:t>
          </a:r>
          <a:r>
            <a:rPr lang="en-US" sz="1800" dirty="0"/>
            <a:t>)</a:t>
          </a:r>
          <a:endParaRPr lang="en-US" sz="1600" dirty="0"/>
        </a:p>
      </dgm:t>
    </dgm:pt>
    <dgm:pt modelId="{5F6FCA81-7836-495B-89E0-9A5E43D989CF}" type="parTrans" cxnId="{7E8E0920-35E2-4F30-A7C5-AB01008FF2B7}">
      <dgm:prSet/>
      <dgm:spPr/>
      <dgm:t>
        <a:bodyPr/>
        <a:lstStyle/>
        <a:p>
          <a:endParaRPr lang="en-US"/>
        </a:p>
      </dgm:t>
    </dgm:pt>
    <dgm:pt modelId="{E76CB5B9-B915-4BD1-9024-E9FABC8603F4}" type="sibTrans" cxnId="{7E8E0920-35E2-4F30-A7C5-AB01008FF2B7}">
      <dgm:prSet/>
      <dgm:spPr/>
      <dgm:t>
        <a:bodyPr/>
        <a:lstStyle/>
        <a:p>
          <a:endParaRPr lang="en-US"/>
        </a:p>
      </dgm:t>
    </dgm:pt>
    <dgm:pt modelId="{1138ECD6-5313-4DA9-9DAD-04D9FF56BBEC}">
      <dgm:prSet custT="1"/>
      <dgm:spPr/>
      <dgm:t>
        <a:bodyPr/>
        <a:lstStyle/>
        <a:p>
          <a:r>
            <a:rPr lang="en-US" sz="1800" b="1" dirty="0"/>
            <a:t>Interaction of air and water dynamics in deep caves of Mt. </a:t>
          </a:r>
          <a:r>
            <a:rPr lang="en-US" sz="1800" b="1" dirty="0" err="1"/>
            <a:t>Velebit</a:t>
          </a:r>
          <a:r>
            <a:rPr lang="en-US" sz="1800" b="1" dirty="0"/>
            <a:t>, Dinaric Karst , Croatia</a:t>
          </a:r>
          <a:r>
            <a:rPr lang="en-US" sz="2000" b="1" dirty="0"/>
            <a:t> </a:t>
          </a:r>
        </a:p>
        <a:p>
          <a:r>
            <a:rPr lang="en-US" sz="1800" dirty="0"/>
            <a:t>(D. </a:t>
          </a:r>
          <a:r>
            <a:rPr lang="en-US" sz="1800" dirty="0" err="1"/>
            <a:t>Paar</a:t>
          </a:r>
          <a:r>
            <a:rPr lang="en-US" sz="1800" dirty="0"/>
            <a:t>) </a:t>
          </a:r>
          <a:endParaRPr lang="en-US" sz="1600" dirty="0"/>
        </a:p>
      </dgm:t>
    </dgm:pt>
    <dgm:pt modelId="{4767D5D7-4AE6-4540-A504-4DD9C0950176}" type="parTrans" cxnId="{16E6B862-D90F-4DEF-AE2A-3FEA24A00771}">
      <dgm:prSet/>
      <dgm:spPr/>
      <dgm:t>
        <a:bodyPr/>
        <a:lstStyle/>
        <a:p>
          <a:endParaRPr lang="en-US"/>
        </a:p>
      </dgm:t>
    </dgm:pt>
    <dgm:pt modelId="{4DD5AF89-9E68-4E2F-A0EE-DA5DE781ED1E}" type="sibTrans" cxnId="{16E6B862-D90F-4DEF-AE2A-3FEA24A00771}">
      <dgm:prSet/>
      <dgm:spPr/>
      <dgm:t>
        <a:bodyPr/>
        <a:lstStyle/>
        <a:p>
          <a:endParaRPr lang="en-US"/>
        </a:p>
      </dgm:t>
    </dgm:pt>
    <dgm:pt modelId="{68D0DF2B-0ADF-4B83-9714-D090B3BB04BA}">
      <dgm:prSet custT="1"/>
      <dgm:spPr/>
      <dgm:t>
        <a:bodyPr/>
        <a:lstStyle/>
        <a:p>
          <a:r>
            <a:rPr lang="en-US" sz="1800" b="1" dirty="0"/>
            <a:t>Decreasing the unpredictability of karst aquifers – preliminary results of speleological and hydrological research in </a:t>
          </a:r>
          <a:r>
            <a:rPr lang="en-US" sz="1800" b="1" dirty="0" err="1"/>
            <a:t>Učka</a:t>
          </a:r>
          <a:r>
            <a:rPr lang="en-US" sz="1800" b="1" dirty="0"/>
            <a:t> cave system, Croatia</a:t>
          </a:r>
          <a:r>
            <a:rPr lang="en-US" sz="1600" b="1" dirty="0"/>
            <a:t> </a:t>
          </a:r>
          <a:r>
            <a:rPr lang="en-US" sz="1600" dirty="0"/>
            <a:t>(L. </a:t>
          </a:r>
          <a:r>
            <a:rPr lang="en-US" sz="1600" dirty="0" err="1"/>
            <a:t>Kukuljan</a:t>
          </a:r>
          <a:r>
            <a:rPr lang="en-US" sz="1600" dirty="0"/>
            <a:t>)</a:t>
          </a:r>
        </a:p>
      </dgm:t>
    </dgm:pt>
    <dgm:pt modelId="{0A2B7EF4-E105-4396-AE9B-FBB44FD63C7E}" type="parTrans" cxnId="{FCA0F660-1EEC-42EF-96A3-3A63BCE5F890}">
      <dgm:prSet/>
      <dgm:spPr/>
      <dgm:t>
        <a:bodyPr/>
        <a:lstStyle/>
        <a:p>
          <a:endParaRPr lang="en-US"/>
        </a:p>
      </dgm:t>
    </dgm:pt>
    <dgm:pt modelId="{32D905DC-FDE7-45E6-BE0B-7E9377298B9A}" type="sibTrans" cxnId="{FCA0F660-1EEC-42EF-96A3-3A63BCE5F890}">
      <dgm:prSet/>
      <dgm:spPr/>
      <dgm:t>
        <a:bodyPr/>
        <a:lstStyle/>
        <a:p>
          <a:endParaRPr lang="en-US"/>
        </a:p>
      </dgm:t>
    </dgm:pt>
    <dgm:pt modelId="{A4D3B329-8325-406C-8067-061EB891EE1D}">
      <dgm:prSet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Karstic Conduits connectivity, natural and disturbed hydraulic </a:t>
          </a:r>
          <a:r>
            <a:rPr lang="en-US" sz="1800" b="1" dirty="0" err="1">
              <a:solidFill>
                <a:schemeClr val="tx1"/>
              </a:solidFill>
            </a:rPr>
            <a:t>behaviours</a:t>
          </a:r>
          <a:r>
            <a:rPr lang="en-US" sz="1800" b="1" dirty="0">
              <a:solidFill>
                <a:schemeClr val="tx1"/>
              </a:solidFill>
            </a:rPr>
            <a:t> of the multi-layered aquifer system of </a:t>
          </a:r>
          <a:r>
            <a:rPr lang="en-US" sz="1800" b="1" dirty="0" err="1">
              <a:solidFill>
                <a:schemeClr val="tx1"/>
              </a:solidFill>
            </a:rPr>
            <a:t>Barrois</a:t>
          </a:r>
          <a:r>
            <a:rPr lang="en-US" sz="1800" b="1" dirty="0">
              <a:solidFill>
                <a:schemeClr val="tx1"/>
              </a:solidFill>
            </a:rPr>
            <a:t> Limestone</a:t>
          </a:r>
          <a:r>
            <a:rPr lang="en-US" sz="1600" b="1" dirty="0">
              <a:solidFill>
                <a:schemeClr val="tx1"/>
              </a:solidFill>
            </a:rPr>
            <a:t>  </a:t>
          </a:r>
          <a:r>
            <a:rPr lang="en-US" sz="1800" dirty="0">
              <a:solidFill>
                <a:schemeClr val="tx1"/>
              </a:solidFill>
            </a:rPr>
            <a:t>(H. </a:t>
          </a:r>
          <a:r>
            <a:rPr lang="en-US" sz="1800" dirty="0" err="1">
              <a:solidFill>
                <a:schemeClr val="tx1"/>
              </a:solidFill>
            </a:rPr>
            <a:t>Benabderrahmane</a:t>
          </a:r>
          <a:r>
            <a:rPr lang="en-US" sz="1800" dirty="0">
              <a:solidFill>
                <a:schemeClr val="tx1"/>
              </a:solidFill>
            </a:rPr>
            <a:t>)</a:t>
          </a:r>
          <a:endParaRPr lang="en-US" sz="1600" dirty="0"/>
        </a:p>
      </dgm:t>
    </dgm:pt>
    <dgm:pt modelId="{40960E3D-0C61-4715-B939-AF0DD3711C3A}" type="parTrans" cxnId="{D9BF249A-3CD1-4F7F-9E58-7030BEF466E4}">
      <dgm:prSet/>
      <dgm:spPr/>
      <dgm:t>
        <a:bodyPr/>
        <a:lstStyle/>
        <a:p>
          <a:endParaRPr lang="en-US"/>
        </a:p>
      </dgm:t>
    </dgm:pt>
    <dgm:pt modelId="{DD6E8AD5-4E71-43F0-A187-6A6BD4130279}" type="sibTrans" cxnId="{D9BF249A-3CD1-4F7F-9E58-7030BEF466E4}">
      <dgm:prSet/>
      <dgm:spPr/>
      <dgm:t>
        <a:bodyPr/>
        <a:lstStyle/>
        <a:p>
          <a:endParaRPr lang="en-US"/>
        </a:p>
      </dgm:t>
    </dgm:pt>
    <dgm:pt modelId="{A8EAC1D4-2BD0-4D65-BF7C-41805E1FED38}" type="pres">
      <dgm:prSet presAssocID="{F11D4EDE-49F9-4ABF-B044-6A75EFF5AE74}" presName="vert0" presStyleCnt="0">
        <dgm:presLayoutVars>
          <dgm:dir/>
          <dgm:animOne val="branch"/>
          <dgm:animLvl val="lvl"/>
        </dgm:presLayoutVars>
      </dgm:prSet>
      <dgm:spPr/>
    </dgm:pt>
    <dgm:pt modelId="{FED047F8-37A1-4E0E-A247-22D9BB12F370}" type="pres">
      <dgm:prSet presAssocID="{BED8E715-1261-49A6-8B6F-31A74E7FE2F9}" presName="thickLine" presStyleLbl="alignNode1" presStyleIdx="0" presStyleCnt="6" custLinFactY="-100000" custLinFactNeighborX="-1030" custLinFactNeighborY="-162830"/>
      <dgm:spPr/>
    </dgm:pt>
    <dgm:pt modelId="{21E52307-AB9F-4A84-A68C-00F97615C6EB}" type="pres">
      <dgm:prSet presAssocID="{BED8E715-1261-49A6-8B6F-31A74E7FE2F9}" presName="horz1" presStyleCnt="0"/>
      <dgm:spPr/>
    </dgm:pt>
    <dgm:pt modelId="{8014139C-EAD5-4808-9AEF-ED50112655C4}" type="pres">
      <dgm:prSet presAssocID="{BED8E715-1261-49A6-8B6F-31A74E7FE2F9}" presName="tx1" presStyleLbl="revTx" presStyleIdx="0" presStyleCnt="6"/>
      <dgm:spPr/>
    </dgm:pt>
    <dgm:pt modelId="{62462673-B019-485A-BD89-9397FDF72586}" type="pres">
      <dgm:prSet presAssocID="{BED8E715-1261-49A6-8B6F-31A74E7FE2F9}" presName="vert1" presStyleCnt="0"/>
      <dgm:spPr/>
    </dgm:pt>
    <dgm:pt modelId="{90D6E8E0-91F8-4F6D-AC4F-38736B147914}" type="pres">
      <dgm:prSet presAssocID="{49154115-981F-4775-8156-3B0854E86A07}" presName="thickLine" presStyleLbl="alignNode1" presStyleIdx="1" presStyleCnt="6"/>
      <dgm:spPr/>
    </dgm:pt>
    <dgm:pt modelId="{93EF319A-3D7F-4216-870D-B528CD3C036B}" type="pres">
      <dgm:prSet presAssocID="{49154115-981F-4775-8156-3B0854E86A07}" presName="horz1" presStyleCnt="0"/>
      <dgm:spPr/>
    </dgm:pt>
    <dgm:pt modelId="{BE2076CA-8D7E-4AB7-B82F-1B1177971658}" type="pres">
      <dgm:prSet presAssocID="{49154115-981F-4775-8156-3B0854E86A07}" presName="tx1" presStyleLbl="revTx" presStyleIdx="1" presStyleCnt="6"/>
      <dgm:spPr/>
    </dgm:pt>
    <dgm:pt modelId="{2EC86D44-0140-4265-A3D7-A9F4FA65F067}" type="pres">
      <dgm:prSet presAssocID="{49154115-981F-4775-8156-3B0854E86A07}" presName="vert1" presStyleCnt="0"/>
      <dgm:spPr/>
    </dgm:pt>
    <dgm:pt modelId="{9E53E6A8-D806-4441-AE64-88DBC1CAA06B}" type="pres">
      <dgm:prSet presAssocID="{486AE809-D703-4E90-B243-913B28CB1527}" presName="thickLine" presStyleLbl="alignNode1" presStyleIdx="2" presStyleCnt="6"/>
      <dgm:spPr/>
    </dgm:pt>
    <dgm:pt modelId="{9D2CA7C1-28E5-407B-A02F-F7E65BD158EB}" type="pres">
      <dgm:prSet presAssocID="{486AE809-D703-4E90-B243-913B28CB1527}" presName="horz1" presStyleCnt="0"/>
      <dgm:spPr/>
    </dgm:pt>
    <dgm:pt modelId="{60539F9D-2FCD-494C-985A-657592D5EAD4}" type="pres">
      <dgm:prSet presAssocID="{486AE809-D703-4E90-B243-913B28CB1527}" presName="tx1" presStyleLbl="revTx" presStyleIdx="2" presStyleCnt="6"/>
      <dgm:spPr/>
    </dgm:pt>
    <dgm:pt modelId="{BD573647-0C8B-48D5-9CD8-2B0E0717CC4F}" type="pres">
      <dgm:prSet presAssocID="{486AE809-D703-4E90-B243-913B28CB1527}" presName="vert1" presStyleCnt="0"/>
      <dgm:spPr/>
    </dgm:pt>
    <dgm:pt modelId="{90419143-AD7B-4DFC-BA38-5986CA6FFB79}" type="pres">
      <dgm:prSet presAssocID="{1138ECD6-5313-4DA9-9DAD-04D9FF56BBEC}" presName="thickLine" presStyleLbl="alignNode1" presStyleIdx="3" presStyleCnt="6"/>
      <dgm:spPr/>
    </dgm:pt>
    <dgm:pt modelId="{D49914B6-842A-4FE9-AAB6-6C6EFF31821A}" type="pres">
      <dgm:prSet presAssocID="{1138ECD6-5313-4DA9-9DAD-04D9FF56BBEC}" presName="horz1" presStyleCnt="0"/>
      <dgm:spPr/>
    </dgm:pt>
    <dgm:pt modelId="{FDD3A2D3-FF99-43D1-A131-AEC250AD4F28}" type="pres">
      <dgm:prSet presAssocID="{1138ECD6-5313-4DA9-9DAD-04D9FF56BBEC}" presName="tx1" presStyleLbl="revTx" presStyleIdx="3" presStyleCnt="6"/>
      <dgm:spPr/>
    </dgm:pt>
    <dgm:pt modelId="{335BDCA2-5C21-47BE-90FA-1F76D9E10A72}" type="pres">
      <dgm:prSet presAssocID="{1138ECD6-5313-4DA9-9DAD-04D9FF56BBEC}" presName="vert1" presStyleCnt="0"/>
      <dgm:spPr/>
    </dgm:pt>
    <dgm:pt modelId="{916A5F0E-B21A-4CA0-903D-1445FD35485B}" type="pres">
      <dgm:prSet presAssocID="{68D0DF2B-0ADF-4B83-9714-D090B3BB04BA}" presName="thickLine" presStyleLbl="alignNode1" presStyleIdx="4" presStyleCnt="6"/>
      <dgm:spPr/>
    </dgm:pt>
    <dgm:pt modelId="{DC515168-CD5B-4D26-817B-99557D8F9A03}" type="pres">
      <dgm:prSet presAssocID="{68D0DF2B-0ADF-4B83-9714-D090B3BB04BA}" presName="horz1" presStyleCnt="0"/>
      <dgm:spPr/>
    </dgm:pt>
    <dgm:pt modelId="{D1EEDEEE-0107-4A01-A4D5-8BB359296F8D}" type="pres">
      <dgm:prSet presAssocID="{68D0DF2B-0ADF-4B83-9714-D090B3BB04BA}" presName="tx1" presStyleLbl="revTx" presStyleIdx="4" presStyleCnt="6"/>
      <dgm:spPr/>
    </dgm:pt>
    <dgm:pt modelId="{18FBEE36-0DFB-4B9A-A59F-79BF164F4A79}" type="pres">
      <dgm:prSet presAssocID="{68D0DF2B-0ADF-4B83-9714-D090B3BB04BA}" presName="vert1" presStyleCnt="0"/>
      <dgm:spPr/>
    </dgm:pt>
    <dgm:pt modelId="{485D74B5-4E6C-4CCE-832E-F78444353F5B}" type="pres">
      <dgm:prSet presAssocID="{A4D3B329-8325-406C-8067-061EB891EE1D}" presName="thickLine" presStyleLbl="alignNode1" presStyleIdx="5" presStyleCnt="6"/>
      <dgm:spPr/>
    </dgm:pt>
    <dgm:pt modelId="{F2D7526C-C8CA-4563-BE30-C85B10C07579}" type="pres">
      <dgm:prSet presAssocID="{A4D3B329-8325-406C-8067-061EB891EE1D}" presName="horz1" presStyleCnt="0"/>
      <dgm:spPr/>
    </dgm:pt>
    <dgm:pt modelId="{7479394C-4004-4908-ACBF-D525D72A7023}" type="pres">
      <dgm:prSet presAssocID="{A4D3B329-8325-406C-8067-061EB891EE1D}" presName="tx1" presStyleLbl="revTx" presStyleIdx="5" presStyleCnt="6"/>
      <dgm:spPr/>
    </dgm:pt>
    <dgm:pt modelId="{6D4D5518-B74B-4CB1-994E-DDF9904F1EC5}" type="pres">
      <dgm:prSet presAssocID="{A4D3B329-8325-406C-8067-061EB891EE1D}" presName="vert1" presStyleCnt="0"/>
      <dgm:spPr/>
    </dgm:pt>
  </dgm:ptLst>
  <dgm:cxnLst>
    <dgm:cxn modelId="{9E2D660D-BA03-4AD7-984C-0FB1A9B91E3F}" type="presOf" srcId="{F11D4EDE-49F9-4ABF-B044-6A75EFF5AE74}" destId="{A8EAC1D4-2BD0-4D65-BF7C-41805E1FED38}" srcOrd="0" destOrd="0" presId="urn:microsoft.com/office/officeart/2008/layout/LinedList"/>
    <dgm:cxn modelId="{7F183A17-4D6B-47F7-A765-D0EF95882097}" srcId="{F11D4EDE-49F9-4ABF-B044-6A75EFF5AE74}" destId="{49154115-981F-4775-8156-3B0854E86A07}" srcOrd="1" destOrd="0" parTransId="{D921F835-F5B8-44BF-91EE-6E466AED153B}" sibTransId="{DFF2BCA8-2E99-4F8E-913C-9A25C87DB2D6}"/>
    <dgm:cxn modelId="{7E8E0920-35E2-4F30-A7C5-AB01008FF2B7}" srcId="{F11D4EDE-49F9-4ABF-B044-6A75EFF5AE74}" destId="{486AE809-D703-4E90-B243-913B28CB1527}" srcOrd="2" destOrd="0" parTransId="{5F6FCA81-7836-495B-89E0-9A5E43D989CF}" sibTransId="{E76CB5B9-B915-4BD1-9024-E9FABC8603F4}"/>
    <dgm:cxn modelId="{F484A833-14D6-4BB3-8818-EF6DADF60067}" srcId="{F11D4EDE-49F9-4ABF-B044-6A75EFF5AE74}" destId="{BED8E715-1261-49A6-8B6F-31A74E7FE2F9}" srcOrd="0" destOrd="0" parTransId="{64A173EE-C136-4BC4-AF7C-7A41C1A58197}" sibTransId="{F3F40656-B0DA-45F7-9C36-0122104C09D4}"/>
    <dgm:cxn modelId="{92C19F5D-867A-4D1B-95C0-FEDD3B78D8D2}" type="presOf" srcId="{1138ECD6-5313-4DA9-9DAD-04D9FF56BBEC}" destId="{FDD3A2D3-FF99-43D1-A131-AEC250AD4F28}" srcOrd="0" destOrd="0" presId="urn:microsoft.com/office/officeart/2008/layout/LinedList"/>
    <dgm:cxn modelId="{FCA0F660-1EEC-42EF-96A3-3A63BCE5F890}" srcId="{F11D4EDE-49F9-4ABF-B044-6A75EFF5AE74}" destId="{68D0DF2B-0ADF-4B83-9714-D090B3BB04BA}" srcOrd="4" destOrd="0" parTransId="{0A2B7EF4-E105-4396-AE9B-FBB44FD63C7E}" sibTransId="{32D905DC-FDE7-45E6-BE0B-7E9377298B9A}"/>
    <dgm:cxn modelId="{16E6B862-D90F-4DEF-AE2A-3FEA24A00771}" srcId="{F11D4EDE-49F9-4ABF-B044-6A75EFF5AE74}" destId="{1138ECD6-5313-4DA9-9DAD-04D9FF56BBEC}" srcOrd="3" destOrd="0" parTransId="{4767D5D7-4AE6-4540-A504-4DD9C0950176}" sibTransId="{4DD5AF89-9E68-4E2F-A0EE-DA5DE781ED1E}"/>
    <dgm:cxn modelId="{0B2A7A64-3F22-4BED-B015-9F7344F33E3D}" type="presOf" srcId="{68D0DF2B-0ADF-4B83-9714-D090B3BB04BA}" destId="{D1EEDEEE-0107-4A01-A4D5-8BB359296F8D}" srcOrd="0" destOrd="0" presId="urn:microsoft.com/office/officeart/2008/layout/LinedList"/>
    <dgm:cxn modelId="{C5A0056D-33D9-4B45-B699-D7738FFBBF37}" type="presOf" srcId="{486AE809-D703-4E90-B243-913B28CB1527}" destId="{60539F9D-2FCD-494C-985A-657592D5EAD4}" srcOrd="0" destOrd="0" presId="urn:microsoft.com/office/officeart/2008/layout/LinedList"/>
    <dgm:cxn modelId="{D9BF249A-3CD1-4F7F-9E58-7030BEF466E4}" srcId="{F11D4EDE-49F9-4ABF-B044-6A75EFF5AE74}" destId="{A4D3B329-8325-406C-8067-061EB891EE1D}" srcOrd="5" destOrd="0" parTransId="{40960E3D-0C61-4715-B939-AF0DD3711C3A}" sibTransId="{DD6E8AD5-4E71-43F0-A187-6A6BD4130279}"/>
    <dgm:cxn modelId="{1B8DEDB0-C37D-45B1-88C7-16D033364B04}" type="presOf" srcId="{A4D3B329-8325-406C-8067-061EB891EE1D}" destId="{7479394C-4004-4908-ACBF-D525D72A7023}" srcOrd="0" destOrd="0" presId="urn:microsoft.com/office/officeart/2008/layout/LinedList"/>
    <dgm:cxn modelId="{639062C5-9AB8-4333-939E-01BA72CDCD62}" type="presOf" srcId="{BED8E715-1261-49A6-8B6F-31A74E7FE2F9}" destId="{8014139C-EAD5-4808-9AEF-ED50112655C4}" srcOrd="0" destOrd="0" presId="urn:microsoft.com/office/officeart/2008/layout/LinedList"/>
    <dgm:cxn modelId="{AD4ABBC5-8853-4470-8859-A563F17CDEB1}" type="presOf" srcId="{49154115-981F-4775-8156-3B0854E86A07}" destId="{BE2076CA-8D7E-4AB7-B82F-1B1177971658}" srcOrd="0" destOrd="0" presId="urn:microsoft.com/office/officeart/2008/layout/LinedList"/>
    <dgm:cxn modelId="{004E0709-C783-4EEB-84B2-FE7A18DC9F92}" type="presParOf" srcId="{A8EAC1D4-2BD0-4D65-BF7C-41805E1FED38}" destId="{FED047F8-37A1-4E0E-A247-22D9BB12F370}" srcOrd="0" destOrd="0" presId="urn:microsoft.com/office/officeart/2008/layout/LinedList"/>
    <dgm:cxn modelId="{76FC5E4D-C05B-4DB9-96F0-C8F3B7830F6C}" type="presParOf" srcId="{A8EAC1D4-2BD0-4D65-BF7C-41805E1FED38}" destId="{21E52307-AB9F-4A84-A68C-00F97615C6EB}" srcOrd="1" destOrd="0" presId="urn:microsoft.com/office/officeart/2008/layout/LinedList"/>
    <dgm:cxn modelId="{D2A40183-0A6A-479C-8B84-0BF6C2DDC44F}" type="presParOf" srcId="{21E52307-AB9F-4A84-A68C-00F97615C6EB}" destId="{8014139C-EAD5-4808-9AEF-ED50112655C4}" srcOrd="0" destOrd="0" presId="urn:microsoft.com/office/officeart/2008/layout/LinedList"/>
    <dgm:cxn modelId="{9F253B3E-5361-4F9F-B551-4AB6C7DF6CF3}" type="presParOf" srcId="{21E52307-AB9F-4A84-A68C-00F97615C6EB}" destId="{62462673-B019-485A-BD89-9397FDF72586}" srcOrd="1" destOrd="0" presId="urn:microsoft.com/office/officeart/2008/layout/LinedList"/>
    <dgm:cxn modelId="{10CDC52D-FD6D-4E8A-8C90-6290E63AFC4C}" type="presParOf" srcId="{A8EAC1D4-2BD0-4D65-BF7C-41805E1FED38}" destId="{90D6E8E0-91F8-4F6D-AC4F-38736B147914}" srcOrd="2" destOrd="0" presId="urn:microsoft.com/office/officeart/2008/layout/LinedList"/>
    <dgm:cxn modelId="{B0D105E2-FD6B-43C1-B46A-DCC99944BDAC}" type="presParOf" srcId="{A8EAC1D4-2BD0-4D65-BF7C-41805E1FED38}" destId="{93EF319A-3D7F-4216-870D-B528CD3C036B}" srcOrd="3" destOrd="0" presId="urn:microsoft.com/office/officeart/2008/layout/LinedList"/>
    <dgm:cxn modelId="{0FCE9A9A-EA77-42F8-8248-4278DE7B9B42}" type="presParOf" srcId="{93EF319A-3D7F-4216-870D-B528CD3C036B}" destId="{BE2076CA-8D7E-4AB7-B82F-1B1177971658}" srcOrd="0" destOrd="0" presId="urn:microsoft.com/office/officeart/2008/layout/LinedList"/>
    <dgm:cxn modelId="{F3E2844B-4C30-4288-B092-350F82807BC5}" type="presParOf" srcId="{93EF319A-3D7F-4216-870D-B528CD3C036B}" destId="{2EC86D44-0140-4265-A3D7-A9F4FA65F067}" srcOrd="1" destOrd="0" presId="urn:microsoft.com/office/officeart/2008/layout/LinedList"/>
    <dgm:cxn modelId="{B92CA06E-CF4F-45CC-82B3-3F7C039D93B8}" type="presParOf" srcId="{A8EAC1D4-2BD0-4D65-BF7C-41805E1FED38}" destId="{9E53E6A8-D806-4441-AE64-88DBC1CAA06B}" srcOrd="4" destOrd="0" presId="urn:microsoft.com/office/officeart/2008/layout/LinedList"/>
    <dgm:cxn modelId="{7BA60A57-1EE6-49AF-9C60-0B8E8C0F2DA2}" type="presParOf" srcId="{A8EAC1D4-2BD0-4D65-BF7C-41805E1FED38}" destId="{9D2CA7C1-28E5-407B-A02F-F7E65BD158EB}" srcOrd="5" destOrd="0" presId="urn:microsoft.com/office/officeart/2008/layout/LinedList"/>
    <dgm:cxn modelId="{685154E6-70CE-48E9-A242-9BAD37CB35A9}" type="presParOf" srcId="{9D2CA7C1-28E5-407B-A02F-F7E65BD158EB}" destId="{60539F9D-2FCD-494C-985A-657592D5EAD4}" srcOrd="0" destOrd="0" presId="urn:microsoft.com/office/officeart/2008/layout/LinedList"/>
    <dgm:cxn modelId="{E97CEBEA-B54B-488C-BC43-9FE5AA9FE8B9}" type="presParOf" srcId="{9D2CA7C1-28E5-407B-A02F-F7E65BD158EB}" destId="{BD573647-0C8B-48D5-9CD8-2B0E0717CC4F}" srcOrd="1" destOrd="0" presId="urn:microsoft.com/office/officeart/2008/layout/LinedList"/>
    <dgm:cxn modelId="{59E4E895-BA77-4468-A647-392A4727EBF5}" type="presParOf" srcId="{A8EAC1D4-2BD0-4D65-BF7C-41805E1FED38}" destId="{90419143-AD7B-4DFC-BA38-5986CA6FFB79}" srcOrd="6" destOrd="0" presId="urn:microsoft.com/office/officeart/2008/layout/LinedList"/>
    <dgm:cxn modelId="{23CF4ED3-52A3-4364-A340-5DC4E97E7F9A}" type="presParOf" srcId="{A8EAC1D4-2BD0-4D65-BF7C-41805E1FED38}" destId="{D49914B6-842A-4FE9-AAB6-6C6EFF31821A}" srcOrd="7" destOrd="0" presId="urn:microsoft.com/office/officeart/2008/layout/LinedList"/>
    <dgm:cxn modelId="{294ECA36-B5CF-4644-9E63-E51D292CB3B1}" type="presParOf" srcId="{D49914B6-842A-4FE9-AAB6-6C6EFF31821A}" destId="{FDD3A2D3-FF99-43D1-A131-AEC250AD4F28}" srcOrd="0" destOrd="0" presId="urn:microsoft.com/office/officeart/2008/layout/LinedList"/>
    <dgm:cxn modelId="{5DDEC228-F01B-4557-AB49-36EB5418C34F}" type="presParOf" srcId="{D49914B6-842A-4FE9-AAB6-6C6EFF31821A}" destId="{335BDCA2-5C21-47BE-90FA-1F76D9E10A72}" srcOrd="1" destOrd="0" presId="urn:microsoft.com/office/officeart/2008/layout/LinedList"/>
    <dgm:cxn modelId="{731B71FC-F317-4F7C-9A9E-7018D32DB69B}" type="presParOf" srcId="{A8EAC1D4-2BD0-4D65-BF7C-41805E1FED38}" destId="{916A5F0E-B21A-4CA0-903D-1445FD35485B}" srcOrd="8" destOrd="0" presId="urn:microsoft.com/office/officeart/2008/layout/LinedList"/>
    <dgm:cxn modelId="{D1F3E22D-2C03-49CC-A16E-D0937D6E5183}" type="presParOf" srcId="{A8EAC1D4-2BD0-4D65-BF7C-41805E1FED38}" destId="{DC515168-CD5B-4D26-817B-99557D8F9A03}" srcOrd="9" destOrd="0" presId="urn:microsoft.com/office/officeart/2008/layout/LinedList"/>
    <dgm:cxn modelId="{B7CB843C-132F-48F9-BBD0-E8D463CD432D}" type="presParOf" srcId="{DC515168-CD5B-4D26-817B-99557D8F9A03}" destId="{D1EEDEEE-0107-4A01-A4D5-8BB359296F8D}" srcOrd="0" destOrd="0" presId="urn:microsoft.com/office/officeart/2008/layout/LinedList"/>
    <dgm:cxn modelId="{BACB08C0-42E8-4178-AC28-92E7399324AC}" type="presParOf" srcId="{DC515168-CD5B-4D26-817B-99557D8F9A03}" destId="{18FBEE36-0DFB-4B9A-A59F-79BF164F4A79}" srcOrd="1" destOrd="0" presId="urn:microsoft.com/office/officeart/2008/layout/LinedList"/>
    <dgm:cxn modelId="{E43E85A9-2EFB-4FED-B8FC-412D006E0EBF}" type="presParOf" srcId="{A8EAC1D4-2BD0-4D65-BF7C-41805E1FED38}" destId="{485D74B5-4E6C-4CCE-832E-F78444353F5B}" srcOrd="10" destOrd="0" presId="urn:microsoft.com/office/officeart/2008/layout/LinedList"/>
    <dgm:cxn modelId="{B512F9F0-1C4B-400E-932E-52C641A4612F}" type="presParOf" srcId="{A8EAC1D4-2BD0-4D65-BF7C-41805E1FED38}" destId="{F2D7526C-C8CA-4563-BE30-C85B10C07579}" srcOrd="11" destOrd="0" presId="urn:microsoft.com/office/officeart/2008/layout/LinedList"/>
    <dgm:cxn modelId="{F2C1E9DE-3675-481D-87F6-C5697BE5FE50}" type="presParOf" srcId="{F2D7526C-C8CA-4563-BE30-C85B10C07579}" destId="{7479394C-4004-4908-ACBF-D525D72A7023}" srcOrd="0" destOrd="0" presId="urn:microsoft.com/office/officeart/2008/layout/LinedList"/>
    <dgm:cxn modelId="{3AC1D535-8827-4032-9027-A44847D53F9E}" type="presParOf" srcId="{F2D7526C-C8CA-4563-BE30-C85B10C07579}" destId="{6D4D5518-B74B-4CB1-994E-DDF9904F1E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1D4EDE-49F9-4ABF-B044-6A75EFF5AE74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ED8E715-1261-49A6-8B6F-31A74E7FE2F9}">
      <dgm:prSet custT="1"/>
      <dgm:spPr/>
      <dgm:t>
        <a:bodyPr/>
        <a:lstStyle/>
        <a:p>
          <a:r>
            <a:rPr lang="en-US" sz="1500" i="1" dirty="0"/>
            <a:t>Invited Lecture: </a:t>
          </a:r>
          <a:r>
            <a:rPr lang="en-US" sz="1500" b="1" dirty="0"/>
            <a:t>                                                                                                             </a:t>
          </a:r>
          <a:r>
            <a:rPr lang="en-US" sz="1800" b="1" dirty="0"/>
            <a:t>Monitoring of Karst Water – Method and Techniques</a:t>
          </a:r>
          <a:r>
            <a:rPr lang="en-US" sz="1800" dirty="0"/>
            <a:t>                                    (R. </a:t>
          </a:r>
          <a:r>
            <a:rPr lang="en-US" sz="1800" dirty="0" err="1"/>
            <a:t>Benischke</a:t>
          </a:r>
          <a:r>
            <a:rPr lang="en-US" sz="1800" dirty="0"/>
            <a:t>)</a:t>
          </a:r>
          <a:endParaRPr lang="en-US" sz="1500" dirty="0"/>
        </a:p>
      </dgm:t>
    </dgm:pt>
    <dgm:pt modelId="{64A173EE-C136-4BC4-AF7C-7A41C1A58197}" type="parTrans" cxnId="{F484A833-14D6-4BB3-8818-EF6DADF60067}">
      <dgm:prSet/>
      <dgm:spPr/>
      <dgm:t>
        <a:bodyPr/>
        <a:lstStyle/>
        <a:p>
          <a:endParaRPr lang="en-US"/>
        </a:p>
      </dgm:t>
    </dgm:pt>
    <dgm:pt modelId="{F3F40656-B0DA-45F7-9C36-0122104C09D4}" type="sibTrans" cxnId="{F484A833-14D6-4BB3-8818-EF6DADF60067}">
      <dgm:prSet/>
      <dgm:spPr/>
      <dgm:t>
        <a:bodyPr/>
        <a:lstStyle/>
        <a:p>
          <a:endParaRPr lang="en-US"/>
        </a:p>
      </dgm:t>
    </dgm:pt>
    <dgm:pt modelId="{49154115-981F-4775-8156-3B0854E86A07}">
      <dgm:prSet custT="1"/>
      <dgm:spPr/>
      <dgm:t>
        <a:bodyPr/>
        <a:lstStyle/>
        <a:p>
          <a:r>
            <a:rPr lang="en-US" sz="1800" b="1" dirty="0"/>
            <a:t>Attempt to characterize aquifer hydrodynamics with modern analytical tools using remote sensing data and on site monitoring – (Example of Mt. </a:t>
          </a:r>
          <a:r>
            <a:rPr lang="en-US" sz="1800" b="1" dirty="0" err="1"/>
            <a:t>Miroč</a:t>
          </a:r>
          <a:r>
            <a:rPr lang="en-US" sz="1800" b="1" dirty="0"/>
            <a:t>, Serbia) </a:t>
          </a:r>
          <a:r>
            <a:rPr lang="en-US" sz="1800" dirty="0"/>
            <a:t>(V. </a:t>
          </a:r>
          <a:r>
            <a:rPr lang="en-US" sz="1800" dirty="0" err="1"/>
            <a:t>Gajovič</a:t>
          </a:r>
          <a:r>
            <a:rPr lang="en-US" sz="1800" dirty="0"/>
            <a:t>)</a:t>
          </a:r>
        </a:p>
      </dgm:t>
    </dgm:pt>
    <dgm:pt modelId="{D921F835-F5B8-44BF-91EE-6E466AED153B}" type="parTrans" cxnId="{7F183A17-4D6B-47F7-A765-D0EF95882097}">
      <dgm:prSet/>
      <dgm:spPr/>
      <dgm:t>
        <a:bodyPr/>
        <a:lstStyle/>
        <a:p>
          <a:endParaRPr lang="en-US"/>
        </a:p>
      </dgm:t>
    </dgm:pt>
    <dgm:pt modelId="{DFF2BCA8-2E99-4F8E-913C-9A25C87DB2D6}" type="sibTrans" cxnId="{7F183A17-4D6B-47F7-A765-D0EF95882097}">
      <dgm:prSet/>
      <dgm:spPr/>
      <dgm:t>
        <a:bodyPr/>
        <a:lstStyle/>
        <a:p>
          <a:endParaRPr lang="en-US"/>
        </a:p>
      </dgm:t>
    </dgm:pt>
    <dgm:pt modelId="{486AE809-D703-4E90-B243-913B28CB1527}">
      <dgm:prSet custT="1"/>
      <dgm:spPr/>
      <dgm:t>
        <a:bodyPr/>
        <a:lstStyle/>
        <a:p>
          <a:r>
            <a:rPr lang="en-US" sz="1800" b="1" dirty="0"/>
            <a:t>Water-rock interaction in Postojna Cave: Can we use stable isotopes as paleothermometer?</a:t>
          </a:r>
          <a:r>
            <a:rPr lang="en-US" sz="2000" b="1" dirty="0"/>
            <a:t> </a:t>
          </a:r>
          <a:r>
            <a:rPr lang="en-US" sz="1800" dirty="0"/>
            <a:t>(M. </a:t>
          </a:r>
          <a:r>
            <a:rPr lang="en-US" sz="1800" dirty="0" err="1"/>
            <a:t>Lipar</a:t>
          </a:r>
          <a:r>
            <a:rPr lang="en-US" sz="1800" dirty="0"/>
            <a:t>)</a:t>
          </a:r>
          <a:endParaRPr lang="en-US" sz="1600" dirty="0"/>
        </a:p>
      </dgm:t>
    </dgm:pt>
    <dgm:pt modelId="{5F6FCA81-7836-495B-89E0-9A5E43D989CF}" type="parTrans" cxnId="{7E8E0920-35E2-4F30-A7C5-AB01008FF2B7}">
      <dgm:prSet/>
      <dgm:spPr/>
      <dgm:t>
        <a:bodyPr/>
        <a:lstStyle/>
        <a:p>
          <a:endParaRPr lang="en-US"/>
        </a:p>
      </dgm:t>
    </dgm:pt>
    <dgm:pt modelId="{E76CB5B9-B915-4BD1-9024-E9FABC8603F4}" type="sibTrans" cxnId="{7E8E0920-35E2-4F30-A7C5-AB01008FF2B7}">
      <dgm:prSet/>
      <dgm:spPr/>
      <dgm:t>
        <a:bodyPr/>
        <a:lstStyle/>
        <a:p>
          <a:endParaRPr lang="en-US"/>
        </a:p>
      </dgm:t>
    </dgm:pt>
    <dgm:pt modelId="{1138ECD6-5313-4DA9-9DAD-04D9FF56BBEC}">
      <dgm:prSet custT="1"/>
      <dgm:spPr/>
      <dgm:t>
        <a:bodyPr/>
        <a:lstStyle/>
        <a:p>
          <a:r>
            <a:rPr lang="en-US" sz="1800" b="1" dirty="0"/>
            <a:t>Interaction of air and water dynamics in deep caves of Mt. </a:t>
          </a:r>
          <a:r>
            <a:rPr lang="en-US" sz="1800" b="1" dirty="0" err="1"/>
            <a:t>Velebit</a:t>
          </a:r>
          <a:r>
            <a:rPr lang="en-US" sz="1800" b="1" dirty="0"/>
            <a:t>, Dinaric Karst , Croatia</a:t>
          </a:r>
          <a:r>
            <a:rPr lang="en-US" sz="2000" b="1" dirty="0"/>
            <a:t> </a:t>
          </a:r>
        </a:p>
        <a:p>
          <a:r>
            <a:rPr lang="en-US" sz="1800" dirty="0"/>
            <a:t>(D. </a:t>
          </a:r>
          <a:r>
            <a:rPr lang="en-US" sz="1800" dirty="0" err="1"/>
            <a:t>Paar</a:t>
          </a:r>
          <a:r>
            <a:rPr lang="en-US" sz="1800" dirty="0"/>
            <a:t>) </a:t>
          </a:r>
          <a:endParaRPr lang="en-US" sz="1600" dirty="0"/>
        </a:p>
      </dgm:t>
    </dgm:pt>
    <dgm:pt modelId="{4767D5D7-4AE6-4540-A504-4DD9C0950176}" type="parTrans" cxnId="{16E6B862-D90F-4DEF-AE2A-3FEA24A00771}">
      <dgm:prSet/>
      <dgm:spPr/>
      <dgm:t>
        <a:bodyPr/>
        <a:lstStyle/>
        <a:p>
          <a:endParaRPr lang="en-US"/>
        </a:p>
      </dgm:t>
    </dgm:pt>
    <dgm:pt modelId="{4DD5AF89-9E68-4E2F-A0EE-DA5DE781ED1E}" type="sibTrans" cxnId="{16E6B862-D90F-4DEF-AE2A-3FEA24A00771}">
      <dgm:prSet/>
      <dgm:spPr/>
      <dgm:t>
        <a:bodyPr/>
        <a:lstStyle/>
        <a:p>
          <a:endParaRPr lang="en-US"/>
        </a:p>
      </dgm:t>
    </dgm:pt>
    <dgm:pt modelId="{68D0DF2B-0ADF-4B83-9714-D090B3BB04BA}">
      <dgm:prSet custT="1"/>
      <dgm:spPr/>
      <dgm:t>
        <a:bodyPr/>
        <a:lstStyle/>
        <a:p>
          <a:r>
            <a:rPr lang="en-US" sz="1800" b="1" dirty="0"/>
            <a:t>Decreasing the unpredictability of karst aquifers – preliminary results of speleological and hydrological research in </a:t>
          </a:r>
          <a:r>
            <a:rPr lang="en-US" sz="1800" b="1" dirty="0" err="1"/>
            <a:t>Učka</a:t>
          </a:r>
          <a:r>
            <a:rPr lang="en-US" sz="1800" b="1" dirty="0"/>
            <a:t> cave system, Croatia</a:t>
          </a:r>
          <a:r>
            <a:rPr lang="en-US" sz="1600" b="1" dirty="0"/>
            <a:t> </a:t>
          </a:r>
          <a:r>
            <a:rPr lang="en-US" sz="1600" dirty="0"/>
            <a:t>(L. </a:t>
          </a:r>
          <a:r>
            <a:rPr lang="en-US" sz="1600" dirty="0" err="1"/>
            <a:t>Kukuljan</a:t>
          </a:r>
          <a:r>
            <a:rPr lang="en-US" sz="1600" dirty="0"/>
            <a:t>)</a:t>
          </a:r>
        </a:p>
      </dgm:t>
    </dgm:pt>
    <dgm:pt modelId="{0A2B7EF4-E105-4396-AE9B-FBB44FD63C7E}" type="parTrans" cxnId="{FCA0F660-1EEC-42EF-96A3-3A63BCE5F890}">
      <dgm:prSet/>
      <dgm:spPr/>
      <dgm:t>
        <a:bodyPr/>
        <a:lstStyle/>
        <a:p>
          <a:endParaRPr lang="en-US"/>
        </a:p>
      </dgm:t>
    </dgm:pt>
    <dgm:pt modelId="{32D905DC-FDE7-45E6-BE0B-7E9377298B9A}" type="sibTrans" cxnId="{FCA0F660-1EEC-42EF-96A3-3A63BCE5F890}">
      <dgm:prSet/>
      <dgm:spPr/>
      <dgm:t>
        <a:bodyPr/>
        <a:lstStyle/>
        <a:p>
          <a:endParaRPr lang="en-US"/>
        </a:p>
      </dgm:t>
    </dgm:pt>
    <dgm:pt modelId="{A4D3B329-8325-406C-8067-061EB891EE1D}">
      <dgm:prSet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Karstic Conduits connectivity, natural and disturbed hydraulic </a:t>
          </a:r>
          <a:r>
            <a:rPr lang="en-US" sz="1800" b="1" dirty="0" err="1">
              <a:solidFill>
                <a:schemeClr val="tx1"/>
              </a:solidFill>
            </a:rPr>
            <a:t>behaviours</a:t>
          </a:r>
          <a:r>
            <a:rPr lang="en-US" sz="1800" b="1" dirty="0">
              <a:solidFill>
                <a:schemeClr val="tx1"/>
              </a:solidFill>
            </a:rPr>
            <a:t> of the multi-layered aquifer system of </a:t>
          </a:r>
          <a:r>
            <a:rPr lang="en-US" sz="1800" b="1" dirty="0" err="1">
              <a:solidFill>
                <a:schemeClr val="tx1"/>
              </a:solidFill>
            </a:rPr>
            <a:t>Barrois</a:t>
          </a:r>
          <a:r>
            <a:rPr lang="en-US" sz="1800" b="1" dirty="0">
              <a:solidFill>
                <a:schemeClr val="tx1"/>
              </a:solidFill>
            </a:rPr>
            <a:t> Limestone</a:t>
          </a:r>
          <a:r>
            <a:rPr lang="en-US" sz="1600" b="1" dirty="0">
              <a:solidFill>
                <a:schemeClr val="tx1"/>
              </a:solidFill>
            </a:rPr>
            <a:t>  </a:t>
          </a:r>
          <a:r>
            <a:rPr lang="en-US" sz="1800" dirty="0">
              <a:solidFill>
                <a:schemeClr val="tx1"/>
              </a:solidFill>
            </a:rPr>
            <a:t>(H. </a:t>
          </a:r>
          <a:r>
            <a:rPr lang="en-US" sz="1800" dirty="0" err="1">
              <a:solidFill>
                <a:schemeClr val="tx1"/>
              </a:solidFill>
            </a:rPr>
            <a:t>Benabderrahmane</a:t>
          </a:r>
          <a:r>
            <a:rPr lang="en-US" sz="1800" dirty="0">
              <a:solidFill>
                <a:schemeClr val="tx1"/>
              </a:solidFill>
            </a:rPr>
            <a:t>)</a:t>
          </a:r>
          <a:endParaRPr lang="en-US" sz="1600" dirty="0"/>
        </a:p>
      </dgm:t>
    </dgm:pt>
    <dgm:pt modelId="{40960E3D-0C61-4715-B939-AF0DD3711C3A}" type="parTrans" cxnId="{D9BF249A-3CD1-4F7F-9E58-7030BEF466E4}">
      <dgm:prSet/>
      <dgm:spPr/>
      <dgm:t>
        <a:bodyPr/>
        <a:lstStyle/>
        <a:p>
          <a:endParaRPr lang="en-US"/>
        </a:p>
      </dgm:t>
    </dgm:pt>
    <dgm:pt modelId="{DD6E8AD5-4E71-43F0-A187-6A6BD4130279}" type="sibTrans" cxnId="{D9BF249A-3CD1-4F7F-9E58-7030BEF466E4}">
      <dgm:prSet/>
      <dgm:spPr/>
      <dgm:t>
        <a:bodyPr/>
        <a:lstStyle/>
        <a:p>
          <a:endParaRPr lang="en-US"/>
        </a:p>
      </dgm:t>
    </dgm:pt>
    <dgm:pt modelId="{A8EAC1D4-2BD0-4D65-BF7C-41805E1FED38}" type="pres">
      <dgm:prSet presAssocID="{F11D4EDE-49F9-4ABF-B044-6A75EFF5AE74}" presName="vert0" presStyleCnt="0">
        <dgm:presLayoutVars>
          <dgm:dir/>
          <dgm:animOne val="branch"/>
          <dgm:animLvl val="lvl"/>
        </dgm:presLayoutVars>
      </dgm:prSet>
      <dgm:spPr/>
    </dgm:pt>
    <dgm:pt modelId="{FED047F8-37A1-4E0E-A247-22D9BB12F370}" type="pres">
      <dgm:prSet presAssocID="{BED8E715-1261-49A6-8B6F-31A74E7FE2F9}" presName="thickLine" presStyleLbl="alignNode1" presStyleIdx="0" presStyleCnt="6" custLinFactY="-100000" custLinFactNeighborX="-1030" custLinFactNeighborY="-162830"/>
      <dgm:spPr/>
    </dgm:pt>
    <dgm:pt modelId="{21E52307-AB9F-4A84-A68C-00F97615C6EB}" type="pres">
      <dgm:prSet presAssocID="{BED8E715-1261-49A6-8B6F-31A74E7FE2F9}" presName="horz1" presStyleCnt="0"/>
      <dgm:spPr/>
    </dgm:pt>
    <dgm:pt modelId="{8014139C-EAD5-4808-9AEF-ED50112655C4}" type="pres">
      <dgm:prSet presAssocID="{BED8E715-1261-49A6-8B6F-31A74E7FE2F9}" presName="tx1" presStyleLbl="revTx" presStyleIdx="0" presStyleCnt="6"/>
      <dgm:spPr/>
    </dgm:pt>
    <dgm:pt modelId="{62462673-B019-485A-BD89-9397FDF72586}" type="pres">
      <dgm:prSet presAssocID="{BED8E715-1261-49A6-8B6F-31A74E7FE2F9}" presName="vert1" presStyleCnt="0"/>
      <dgm:spPr/>
    </dgm:pt>
    <dgm:pt modelId="{90D6E8E0-91F8-4F6D-AC4F-38736B147914}" type="pres">
      <dgm:prSet presAssocID="{49154115-981F-4775-8156-3B0854E86A07}" presName="thickLine" presStyleLbl="alignNode1" presStyleIdx="1" presStyleCnt="6"/>
      <dgm:spPr/>
    </dgm:pt>
    <dgm:pt modelId="{93EF319A-3D7F-4216-870D-B528CD3C036B}" type="pres">
      <dgm:prSet presAssocID="{49154115-981F-4775-8156-3B0854E86A07}" presName="horz1" presStyleCnt="0"/>
      <dgm:spPr/>
    </dgm:pt>
    <dgm:pt modelId="{BE2076CA-8D7E-4AB7-B82F-1B1177971658}" type="pres">
      <dgm:prSet presAssocID="{49154115-981F-4775-8156-3B0854E86A07}" presName="tx1" presStyleLbl="revTx" presStyleIdx="1" presStyleCnt="6"/>
      <dgm:spPr/>
    </dgm:pt>
    <dgm:pt modelId="{2EC86D44-0140-4265-A3D7-A9F4FA65F067}" type="pres">
      <dgm:prSet presAssocID="{49154115-981F-4775-8156-3B0854E86A07}" presName="vert1" presStyleCnt="0"/>
      <dgm:spPr/>
    </dgm:pt>
    <dgm:pt modelId="{9E53E6A8-D806-4441-AE64-88DBC1CAA06B}" type="pres">
      <dgm:prSet presAssocID="{486AE809-D703-4E90-B243-913B28CB1527}" presName="thickLine" presStyleLbl="alignNode1" presStyleIdx="2" presStyleCnt="6"/>
      <dgm:spPr/>
    </dgm:pt>
    <dgm:pt modelId="{9D2CA7C1-28E5-407B-A02F-F7E65BD158EB}" type="pres">
      <dgm:prSet presAssocID="{486AE809-D703-4E90-B243-913B28CB1527}" presName="horz1" presStyleCnt="0"/>
      <dgm:spPr/>
    </dgm:pt>
    <dgm:pt modelId="{60539F9D-2FCD-494C-985A-657592D5EAD4}" type="pres">
      <dgm:prSet presAssocID="{486AE809-D703-4E90-B243-913B28CB1527}" presName="tx1" presStyleLbl="revTx" presStyleIdx="2" presStyleCnt="6"/>
      <dgm:spPr/>
    </dgm:pt>
    <dgm:pt modelId="{BD573647-0C8B-48D5-9CD8-2B0E0717CC4F}" type="pres">
      <dgm:prSet presAssocID="{486AE809-D703-4E90-B243-913B28CB1527}" presName="vert1" presStyleCnt="0"/>
      <dgm:spPr/>
    </dgm:pt>
    <dgm:pt modelId="{90419143-AD7B-4DFC-BA38-5986CA6FFB79}" type="pres">
      <dgm:prSet presAssocID="{1138ECD6-5313-4DA9-9DAD-04D9FF56BBEC}" presName="thickLine" presStyleLbl="alignNode1" presStyleIdx="3" presStyleCnt="6"/>
      <dgm:spPr/>
    </dgm:pt>
    <dgm:pt modelId="{D49914B6-842A-4FE9-AAB6-6C6EFF31821A}" type="pres">
      <dgm:prSet presAssocID="{1138ECD6-5313-4DA9-9DAD-04D9FF56BBEC}" presName="horz1" presStyleCnt="0"/>
      <dgm:spPr/>
    </dgm:pt>
    <dgm:pt modelId="{FDD3A2D3-FF99-43D1-A131-AEC250AD4F28}" type="pres">
      <dgm:prSet presAssocID="{1138ECD6-5313-4DA9-9DAD-04D9FF56BBEC}" presName="tx1" presStyleLbl="revTx" presStyleIdx="3" presStyleCnt="6"/>
      <dgm:spPr/>
    </dgm:pt>
    <dgm:pt modelId="{335BDCA2-5C21-47BE-90FA-1F76D9E10A72}" type="pres">
      <dgm:prSet presAssocID="{1138ECD6-5313-4DA9-9DAD-04D9FF56BBEC}" presName="vert1" presStyleCnt="0"/>
      <dgm:spPr/>
    </dgm:pt>
    <dgm:pt modelId="{916A5F0E-B21A-4CA0-903D-1445FD35485B}" type="pres">
      <dgm:prSet presAssocID="{68D0DF2B-0ADF-4B83-9714-D090B3BB04BA}" presName="thickLine" presStyleLbl="alignNode1" presStyleIdx="4" presStyleCnt="6"/>
      <dgm:spPr/>
    </dgm:pt>
    <dgm:pt modelId="{DC515168-CD5B-4D26-817B-99557D8F9A03}" type="pres">
      <dgm:prSet presAssocID="{68D0DF2B-0ADF-4B83-9714-D090B3BB04BA}" presName="horz1" presStyleCnt="0"/>
      <dgm:spPr/>
    </dgm:pt>
    <dgm:pt modelId="{D1EEDEEE-0107-4A01-A4D5-8BB359296F8D}" type="pres">
      <dgm:prSet presAssocID="{68D0DF2B-0ADF-4B83-9714-D090B3BB04BA}" presName="tx1" presStyleLbl="revTx" presStyleIdx="4" presStyleCnt="6"/>
      <dgm:spPr/>
    </dgm:pt>
    <dgm:pt modelId="{18FBEE36-0DFB-4B9A-A59F-79BF164F4A79}" type="pres">
      <dgm:prSet presAssocID="{68D0DF2B-0ADF-4B83-9714-D090B3BB04BA}" presName="vert1" presStyleCnt="0"/>
      <dgm:spPr/>
    </dgm:pt>
    <dgm:pt modelId="{485D74B5-4E6C-4CCE-832E-F78444353F5B}" type="pres">
      <dgm:prSet presAssocID="{A4D3B329-8325-406C-8067-061EB891EE1D}" presName="thickLine" presStyleLbl="alignNode1" presStyleIdx="5" presStyleCnt="6"/>
      <dgm:spPr/>
    </dgm:pt>
    <dgm:pt modelId="{F2D7526C-C8CA-4563-BE30-C85B10C07579}" type="pres">
      <dgm:prSet presAssocID="{A4D3B329-8325-406C-8067-061EB891EE1D}" presName="horz1" presStyleCnt="0"/>
      <dgm:spPr/>
    </dgm:pt>
    <dgm:pt modelId="{7479394C-4004-4908-ACBF-D525D72A7023}" type="pres">
      <dgm:prSet presAssocID="{A4D3B329-8325-406C-8067-061EB891EE1D}" presName="tx1" presStyleLbl="revTx" presStyleIdx="5" presStyleCnt="6"/>
      <dgm:spPr/>
    </dgm:pt>
    <dgm:pt modelId="{6D4D5518-B74B-4CB1-994E-DDF9904F1EC5}" type="pres">
      <dgm:prSet presAssocID="{A4D3B329-8325-406C-8067-061EB891EE1D}" presName="vert1" presStyleCnt="0"/>
      <dgm:spPr/>
    </dgm:pt>
  </dgm:ptLst>
  <dgm:cxnLst>
    <dgm:cxn modelId="{9E2D660D-BA03-4AD7-984C-0FB1A9B91E3F}" type="presOf" srcId="{F11D4EDE-49F9-4ABF-B044-6A75EFF5AE74}" destId="{A8EAC1D4-2BD0-4D65-BF7C-41805E1FED38}" srcOrd="0" destOrd="0" presId="urn:microsoft.com/office/officeart/2008/layout/LinedList"/>
    <dgm:cxn modelId="{7F183A17-4D6B-47F7-A765-D0EF95882097}" srcId="{F11D4EDE-49F9-4ABF-B044-6A75EFF5AE74}" destId="{49154115-981F-4775-8156-3B0854E86A07}" srcOrd="1" destOrd="0" parTransId="{D921F835-F5B8-44BF-91EE-6E466AED153B}" sibTransId="{DFF2BCA8-2E99-4F8E-913C-9A25C87DB2D6}"/>
    <dgm:cxn modelId="{7E8E0920-35E2-4F30-A7C5-AB01008FF2B7}" srcId="{F11D4EDE-49F9-4ABF-B044-6A75EFF5AE74}" destId="{486AE809-D703-4E90-B243-913B28CB1527}" srcOrd="2" destOrd="0" parTransId="{5F6FCA81-7836-495B-89E0-9A5E43D989CF}" sibTransId="{E76CB5B9-B915-4BD1-9024-E9FABC8603F4}"/>
    <dgm:cxn modelId="{F484A833-14D6-4BB3-8818-EF6DADF60067}" srcId="{F11D4EDE-49F9-4ABF-B044-6A75EFF5AE74}" destId="{BED8E715-1261-49A6-8B6F-31A74E7FE2F9}" srcOrd="0" destOrd="0" parTransId="{64A173EE-C136-4BC4-AF7C-7A41C1A58197}" sibTransId="{F3F40656-B0DA-45F7-9C36-0122104C09D4}"/>
    <dgm:cxn modelId="{92C19F5D-867A-4D1B-95C0-FEDD3B78D8D2}" type="presOf" srcId="{1138ECD6-5313-4DA9-9DAD-04D9FF56BBEC}" destId="{FDD3A2D3-FF99-43D1-A131-AEC250AD4F28}" srcOrd="0" destOrd="0" presId="urn:microsoft.com/office/officeart/2008/layout/LinedList"/>
    <dgm:cxn modelId="{FCA0F660-1EEC-42EF-96A3-3A63BCE5F890}" srcId="{F11D4EDE-49F9-4ABF-B044-6A75EFF5AE74}" destId="{68D0DF2B-0ADF-4B83-9714-D090B3BB04BA}" srcOrd="4" destOrd="0" parTransId="{0A2B7EF4-E105-4396-AE9B-FBB44FD63C7E}" sibTransId="{32D905DC-FDE7-45E6-BE0B-7E9377298B9A}"/>
    <dgm:cxn modelId="{16E6B862-D90F-4DEF-AE2A-3FEA24A00771}" srcId="{F11D4EDE-49F9-4ABF-B044-6A75EFF5AE74}" destId="{1138ECD6-5313-4DA9-9DAD-04D9FF56BBEC}" srcOrd="3" destOrd="0" parTransId="{4767D5D7-4AE6-4540-A504-4DD9C0950176}" sibTransId="{4DD5AF89-9E68-4E2F-A0EE-DA5DE781ED1E}"/>
    <dgm:cxn modelId="{0B2A7A64-3F22-4BED-B015-9F7344F33E3D}" type="presOf" srcId="{68D0DF2B-0ADF-4B83-9714-D090B3BB04BA}" destId="{D1EEDEEE-0107-4A01-A4D5-8BB359296F8D}" srcOrd="0" destOrd="0" presId="urn:microsoft.com/office/officeart/2008/layout/LinedList"/>
    <dgm:cxn modelId="{C5A0056D-33D9-4B45-B699-D7738FFBBF37}" type="presOf" srcId="{486AE809-D703-4E90-B243-913B28CB1527}" destId="{60539F9D-2FCD-494C-985A-657592D5EAD4}" srcOrd="0" destOrd="0" presId="urn:microsoft.com/office/officeart/2008/layout/LinedList"/>
    <dgm:cxn modelId="{D9BF249A-3CD1-4F7F-9E58-7030BEF466E4}" srcId="{F11D4EDE-49F9-4ABF-B044-6A75EFF5AE74}" destId="{A4D3B329-8325-406C-8067-061EB891EE1D}" srcOrd="5" destOrd="0" parTransId="{40960E3D-0C61-4715-B939-AF0DD3711C3A}" sibTransId="{DD6E8AD5-4E71-43F0-A187-6A6BD4130279}"/>
    <dgm:cxn modelId="{1B8DEDB0-C37D-45B1-88C7-16D033364B04}" type="presOf" srcId="{A4D3B329-8325-406C-8067-061EB891EE1D}" destId="{7479394C-4004-4908-ACBF-D525D72A7023}" srcOrd="0" destOrd="0" presId="urn:microsoft.com/office/officeart/2008/layout/LinedList"/>
    <dgm:cxn modelId="{639062C5-9AB8-4333-939E-01BA72CDCD62}" type="presOf" srcId="{BED8E715-1261-49A6-8B6F-31A74E7FE2F9}" destId="{8014139C-EAD5-4808-9AEF-ED50112655C4}" srcOrd="0" destOrd="0" presId="urn:microsoft.com/office/officeart/2008/layout/LinedList"/>
    <dgm:cxn modelId="{AD4ABBC5-8853-4470-8859-A563F17CDEB1}" type="presOf" srcId="{49154115-981F-4775-8156-3B0854E86A07}" destId="{BE2076CA-8D7E-4AB7-B82F-1B1177971658}" srcOrd="0" destOrd="0" presId="urn:microsoft.com/office/officeart/2008/layout/LinedList"/>
    <dgm:cxn modelId="{004E0709-C783-4EEB-84B2-FE7A18DC9F92}" type="presParOf" srcId="{A8EAC1D4-2BD0-4D65-BF7C-41805E1FED38}" destId="{FED047F8-37A1-4E0E-A247-22D9BB12F370}" srcOrd="0" destOrd="0" presId="urn:microsoft.com/office/officeart/2008/layout/LinedList"/>
    <dgm:cxn modelId="{76FC5E4D-C05B-4DB9-96F0-C8F3B7830F6C}" type="presParOf" srcId="{A8EAC1D4-2BD0-4D65-BF7C-41805E1FED38}" destId="{21E52307-AB9F-4A84-A68C-00F97615C6EB}" srcOrd="1" destOrd="0" presId="urn:microsoft.com/office/officeart/2008/layout/LinedList"/>
    <dgm:cxn modelId="{D2A40183-0A6A-479C-8B84-0BF6C2DDC44F}" type="presParOf" srcId="{21E52307-AB9F-4A84-A68C-00F97615C6EB}" destId="{8014139C-EAD5-4808-9AEF-ED50112655C4}" srcOrd="0" destOrd="0" presId="urn:microsoft.com/office/officeart/2008/layout/LinedList"/>
    <dgm:cxn modelId="{9F253B3E-5361-4F9F-B551-4AB6C7DF6CF3}" type="presParOf" srcId="{21E52307-AB9F-4A84-A68C-00F97615C6EB}" destId="{62462673-B019-485A-BD89-9397FDF72586}" srcOrd="1" destOrd="0" presId="urn:microsoft.com/office/officeart/2008/layout/LinedList"/>
    <dgm:cxn modelId="{10CDC52D-FD6D-4E8A-8C90-6290E63AFC4C}" type="presParOf" srcId="{A8EAC1D4-2BD0-4D65-BF7C-41805E1FED38}" destId="{90D6E8E0-91F8-4F6D-AC4F-38736B147914}" srcOrd="2" destOrd="0" presId="urn:microsoft.com/office/officeart/2008/layout/LinedList"/>
    <dgm:cxn modelId="{B0D105E2-FD6B-43C1-B46A-DCC99944BDAC}" type="presParOf" srcId="{A8EAC1D4-2BD0-4D65-BF7C-41805E1FED38}" destId="{93EF319A-3D7F-4216-870D-B528CD3C036B}" srcOrd="3" destOrd="0" presId="urn:microsoft.com/office/officeart/2008/layout/LinedList"/>
    <dgm:cxn modelId="{0FCE9A9A-EA77-42F8-8248-4278DE7B9B42}" type="presParOf" srcId="{93EF319A-3D7F-4216-870D-B528CD3C036B}" destId="{BE2076CA-8D7E-4AB7-B82F-1B1177971658}" srcOrd="0" destOrd="0" presId="urn:microsoft.com/office/officeart/2008/layout/LinedList"/>
    <dgm:cxn modelId="{F3E2844B-4C30-4288-B092-350F82807BC5}" type="presParOf" srcId="{93EF319A-3D7F-4216-870D-B528CD3C036B}" destId="{2EC86D44-0140-4265-A3D7-A9F4FA65F067}" srcOrd="1" destOrd="0" presId="urn:microsoft.com/office/officeart/2008/layout/LinedList"/>
    <dgm:cxn modelId="{B92CA06E-CF4F-45CC-82B3-3F7C039D93B8}" type="presParOf" srcId="{A8EAC1D4-2BD0-4D65-BF7C-41805E1FED38}" destId="{9E53E6A8-D806-4441-AE64-88DBC1CAA06B}" srcOrd="4" destOrd="0" presId="urn:microsoft.com/office/officeart/2008/layout/LinedList"/>
    <dgm:cxn modelId="{7BA60A57-1EE6-49AF-9C60-0B8E8C0F2DA2}" type="presParOf" srcId="{A8EAC1D4-2BD0-4D65-BF7C-41805E1FED38}" destId="{9D2CA7C1-28E5-407B-A02F-F7E65BD158EB}" srcOrd="5" destOrd="0" presId="urn:microsoft.com/office/officeart/2008/layout/LinedList"/>
    <dgm:cxn modelId="{685154E6-70CE-48E9-A242-9BAD37CB35A9}" type="presParOf" srcId="{9D2CA7C1-28E5-407B-A02F-F7E65BD158EB}" destId="{60539F9D-2FCD-494C-985A-657592D5EAD4}" srcOrd="0" destOrd="0" presId="urn:microsoft.com/office/officeart/2008/layout/LinedList"/>
    <dgm:cxn modelId="{E97CEBEA-B54B-488C-BC43-9FE5AA9FE8B9}" type="presParOf" srcId="{9D2CA7C1-28E5-407B-A02F-F7E65BD158EB}" destId="{BD573647-0C8B-48D5-9CD8-2B0E0717CC4F}" srcOrd="1" destOrd="0" presId="urn:microsoft.com/office/officeart/2008/layout/LinedList"/>
    <dgm:cxn modelId="{59E4E895-BA77-4468-A647-392A4727EBF5}" type="presParOf" srcId="{A8EAC1D4-2BD0-4D65-BF7C-41805E1FED38}" destId="{90419143-AD7B-4DFC-BA38-5986CA6FFB79}" srcOrd="6" destOrd="0" presId="urn:microsoft.com/office/officeart/2008/layout/LinedList"/>
    <dgm:cxn modelId="{23CF4ED3-52A3-4364-A340-5DC4E97E7F9A}" type="presParOf" srcId="{A8EAC1D4-2BD0-4D65-BF7C-41805E1FED38}" destId="{D49914B6-842A-4FE9-AAB6-6C6EFF31821A}" srcOrd="7" destOrd="0" presId="urn:microsoft.com/office/officeart/2008/layout/LinedList"/>
    <dgm:cxn modelId="{294ECA36-B5CF-4644-9E63-E51D292CB3B1}" type="presParOf" srcId="{D49914B6-842A-4FE9-AAB6-6C6EFF31821A}" destId="{FDD3A2D3-FF99-43D1-A131-AEC250AD4F28}" srcOrd="0" destOrd="0" presId="urn:microsoft.com/office/officeart/2008/layout/LinedList"/>
    <dgm:cxn modelId="{5DDEC228-F01B-4557-AB49-36EB5418C34F}" type="presParOf" srcId="{D49914B6-842A-4FE9-AAB6-6C6EFF31821A}" destId="{335BDCA2-5C21-47BE-90FA-1F76D9E10A72}" srcOrd="1" destOrd="0" presId="urn:microsoft.com/office/officeart/2008/layout/LinedList"/>
    <dgm:cxn modelId="{731B71FC-F317-4F7C-9A9E-7018D32DB69B}" type="presParOf" srcId="{A8EAC1D4-2BD0-4D65-BF7C-41805E1FED38}" destId="{916A5F0E-B21A-4CA0-903D-1445FD35485B}" srcOrd="8" destOrd="0" presId="urn:microsoft.com/office/officeart/2008/layout/LinedList"/>
    <dgm:cxn modelId="{D1F3E22D-2C03-49CC-A16E-D0937D6E5183}" type="presParOf" srcId="{A8EAC1D4-2BD0-4D65-BF7C-41805E1FED38}" destId="{DC515168-CD5B-4D26-817B-99557D8F9A03}" srcOrd="9" destOrd="0" presId="urn:microsoft.com/office/officeart/2008/layout/LinedList"/>
    <dgm:cxn modelId="{B7CB843C-132F-48F9-BBD0-E8D463CD432D}" type="presParOf" srcId="{DC515168-CD5B-4D26-817B-99557D8F9A03}" destId="{D1EEDEEE-0107-4A01-A4D5-8BB359296F8D}" srcOrd="0" destOrd="0" presId="urn:microsoft.com/office/officeart/2008/layout/LinedList"/>
    <dgm:cxn modelId="{BACB08C0-42E8-4178-AC28-92E7399324AC}" type="presParOf" srcId="{DC515168-CD5B-4D26-817B-99557D8F9A03}" destId="{18FBEE36-0DFB-4B9A-A59F-79BF164F4A79}" srcOrd="1" destOrd="0" presId="urn:microsoft.com/office/officeart/2008/layout/LinedList"/>
    <dgm:cxn modelId="{E43E85A9-2EFB-4FED-B8FC-412D006E0EBF}" type="presParOf" srcId="{A8EAC1D4-2BD0-4D65-BF7C-41805E1FED38}" destId="{485D74B5-4E6C-4CCE-832E-F78444353F5B}" srcOrd="10" destOrd="0" presId="urn:microsoft.com/office/officeart/2008/layout/LinedList"/>
    <dgm:cxn modelId="{B512F9F0-1C4B-400E-932E-52C641A4612F}" type="presParOf" srcId="{A8EAC1D4-2BD0-4D65-BF7C-41805E1FED38}" destId="{F2D7526C-C8CA-4563-BE30-C85B10C07579}" srcOrd="11" destOrd="0" presId="urn:microsoft.com/office/officeart/2008/layout/LinedList"/>
    <dgm:cxn modelId="{F2C1E9DE-3675-481D-87F6-C5697BE5FE50}" type="presParOf" srcId="{F2D7526C-C8CA-4563-BE30-C85B10C07579}" destId="{7479394C-4004-4908-ACBF-D525D72A7023}" srcOrd="0" destOrd="0" presId="urn:microsoft.com/office/officeart/2008/layout/LinedList"/>
    <dgm:cxn modelId="{3AC1D535-8827-4032-9027-A44847D53F9E}" type="presParOf" srcId="{F2D7526C-C8CA-4563-BE30-C85B10C07579}" destId="{6D4D5518-B74B-4CB1-994E-DDF9904F1E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047F8-37A1-4E0E-A247-22D9BB12F370}">
      <dsp:nvSpPr>
        <dsp:cNvPr id="0" name=""/>
        <dsp:cNvSpPr/>
      </dsp:nvSpPr>
      <dsp:spPr>
        <a:xfrm>
          <a:off x="0" y="2710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14139C-EAD5-4808-9AEF-ED50112655C4}">
      <dsp:nvSpPr>
        <dsp:cNvPr id="0" name=""/>
        <dsp:cNvSpPr/>
      </dsp:nvSpPr>
      <dsp:spPr>
        <a:xfrm>
          <a:off x="0" y="2710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500" i="1" kern="1200" dirty="0"/>
            <a:t>Invited Lecture: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Karst Hydrogeology–Who, What, Why, Where, When &amp; How                   </a:t>
          </a:r>
          <a:r>
            <a:rPr lang="en-US" sz="1800" kern="1200" dirty="0"/>
            <a:t>(I. </a:t>
          </a:r>
          <a:r>
            <a:rPr lang="en-US" sz="1800" kern="1200" dirty="0" err="1"/>
            <a:t>Sasowsky</a:t>
          </a:r>
          <a:r>
            <a:rPr lang="en-US" sz="1800" kern="1200" dirty="0"/>
            <a:t>)</a:t>
          </a:r>
          <a:endParaRPr lang="en-US" sz="1500" kern="1200" dirty="0"/>
        </a:p>
      </dsp:txBody>
      <dsp:txXfrm>
        <a:off x="0" y="2710"/>
        <a:ext cx="6930189" cy="924333"/>
      </dsp:txXfrm>
    </dsp:sp>
    <dsp:sp modelId="{90D6E8E0-91F8-4F6D-AC4F-38736B147914}">
      <dsp:nvSpPr>
        <dsp:cNvPr id="0" name=""/>
        <dsp:cNvSpPr/>
      </dsp:nvSpPr>
      <dsp:spPr>
        <a:xfrm>
          <a:off x="0" y="927044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2076CA-8D7E-4AB7-B82F-1B1177971658}">
      <dsp:nvSpPr>
        <dsp:cNvPr id="0" name=""/>
        <dsp:cNvSpPr/>
      </dsp:nvSpPr>
      <dsp:spPr>
        <a:xfrm>
          <a:off x="0" y="927044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u="sng" kern="1200" dirty="0"/>
            <a:t>Structural control on water circulation in the </a:t>
          </a:r>
          <a:r>
            <a:rPr lang="en-US" sz="1800" b="1" u="sng" kern="1200" dirty="0" err="1"/>
            <a:t>Bossea</a:t>
          </a:r>
          <a:r>
            <a:rPr lang="en-US" sz="1800" b="1" u="sng" kern="1200" dirty="0"/>
            <a:t> karst system – Piedmont Italy</a:t>
          </a:r>
          <a:r>
            <a:rPr lang="en-US" sz="1600" kern="1200" dirty="0"/>
            <a:t> 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(A. </a:t>
          </a:r>
          <a:r>
            <a:rPr lang="en-US" sz="1800" kern="1200" dirty="0" err="1"/>
            <a:t>Nannoni</a:t>
          </a:r>
          <a:r>
            <a:rPr lang="en-US" sz="1800" kern="1200" dirty="0"/>
            <a:t>)</a:t>
          </a:r>
        </a:p>
      </dsp:txBody>
      <dsp:txXfrm>
        <a:off x="0" y="927044"/>
        <a:ext cx="6930189" cy="924333"/>
      </dsp:txXfrm>
    </dsp:sp>
    <dsp:sp modelId="{9E53E6A8-D806-4441-AE64-88DBC1CAA06B}">
      <dsp:nvSpPr>
        <dsp:cNvPr id="0" name=""/>
        <dsp:cNvSpPr/>
      </dsp:nvSpPr>
      <dsp:spPr>
        <a:xfrm>
          <a:off x="0" y="1851378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39F9D-2FCD-494C-985A-657592D5EAD4}">
      <dsp:nvSpPr>
        <dsp:cNvPr id="0" name=""/>
        <dsp:cNvSpPr/>
      </dsp:nvSpPr>
      <dsp:spPr>
        <a:xfrm>
          <a:off x="0" y="1851378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Comprehensive hydraulic and </a:t>
          </a:r>
          <a:r>
            <a:rPr lang="en-US" sz="1800" b="1" u="sng" kern="1200" dirty="0" err="1"/>
            <a:t>hydrochemical</a:t>
          </a:r>
          <a:r>
            <a:rPr lang="en-US" sz="1800" b="1" u="sng" kern="1200" dirty="0"/>
            <a:t> interpretation of a karst area in South Hungary</a:t>
          </a:r>
          <a:r>
            <a:rPr lang="en-US" sz="1800" kern="1200" dirty="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(K. </a:t>
          </a:r>
          <a:r>
            <a:rPr lang="en-US" sz="1800" kern="1200" dirty="0" err="1"/>
            <a:t>Csondor</a:t>
          </a:r>
          <a:r>
            <a:rPr lang="en-US" sz="1800" kern="1200" dirty="0"/>
            <a:t>)</a:t>
          </a:r>
        </a:p>
      </dsp:txBody>
      <dsp:txXfrm>
        <a:off x="0" y="1851378"/>
        <a:ext cx="6930189" cy="924333"/>
      </dsp:txXfrm>
    </dsp:sp>
    <dsp:sp modelId="{90419143-AD7B-4DFC-BA38-5986CA6FFB79}">
      <dsp:nvSpPr>
        <dsp:cNvPr id="0" name=""/>
        <dsp:cNvSpPr/>
      </dsp:nvSpPr>
      <dsp:spPr>
        <a:xfrm>
          <a:off x="0" y="2775712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3A2D3-FF99-43D1-A131-AEC250AD4F28}">
      <dsp:nvSpPr>
        <dsp:cNvPr id="0" name=""/>
        <dsp:cNvSpPr/>
      </dsp:nvSpPr>
      <dsp:spPr>
        <a:xfrm>
          <a:off x="0" y="2775712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chemeClr val="tx1"/>
              </a:solidFill>
            </a:rPr>
            <a:t>The </a:t>
          </a:r>
          <a:r>
            <a:rPr lang="en-US" sz="1800" b="1" u="sng" kern="1200" dirty="0" err="1">
              <a:solidFill>
                <a:schemeClr val="tx1"/>
              </a:solidFill>
            </a:rPr>
            <a:t>Châtaigniers</a:t>
          </a:r>
          <a:r>
            <a:rPr lang="en-US" sz="1800" b="1" u="sng" kern="1200" dirty="0">
              <a:solidFill>
                <a:schemeClr val="tx1"/>
              </a:solidFill>
            </a:rPr>
            <a:t> cave (</a:t>
          </a:r>
          <a:r>
            <a:rPr lang="en-US" sz="1800" b="1" u="sng" kern="1200" dirty="0" err="1">
              <a:solidFill>
                <a:schemeClr val="tx1"/>
              </a:solidFill>
            </a:rPr>
            <a:t>Ardèche</a:t>
          </a:r>
          <a:r>
            <a:rPr lang="en-US" sz="1800" b="1" u="sng" kern="1200" dirty="0">
              <a:solidFill>
                <a:schemeClr val="tx1"/>
              </a:solidFill>
            </a:rPr>
            <a:t>, France): an indicator of Pleistocene variations and </a:t>
          </a:r>
          <a:r>
            <a:rPr lang="en-US" sz="1800" b="1" u="sng" kern="1200" dirty="0" err="1">
              <a:solidFill>
                <a:schemeClr val="tx1"/>
              </a:solidFill>
            </a:rPr>
            <a:t>Combe</a:t>
          </a:r>
          <a:r>
            <a:rPr lang="en-US" sz="1800" b="1" u="sng" kern="1200" dirty="0">
              <a:solidFill>
                <a:schemeClr val="tx1"/>
              </a:solidFill>
            </a:rPr>
            <a:t> </a:t>
          </a:r>
          <a:r>
            <a:rPr lang="en-US" sz="1800" b="1" u="sng" kern="1200" dirty="0" err="1">
              <a:solidFill>
                <a:schemeClr val="tx1"/>
              </a:solidFill>
            </a:rPr>
            <a:t>d’Arc</a:t>
          </a:r>
          <a:r>
            <a:rPr lang="en-US" sz="1800" b="1" u="sng" kern="1200" dirty="0">
              <a:solidFill>
                <a:schemeClr val="tx1"/>
              </a:solidFill>
            </a:rPr>
            <a:t> meander shortcut</a:t>
          </a:r>
          <a:r>
            <a:rPr lang="en-US" sz="1800" b="1" u="none" kern="1200" dirty="0">
              <a:solidFill>
                <a:schemeClr val="tx1"/>
              </a:solidFill>
            </a:rPr>
            <a:t>                                       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u="none" kern="1200" dirty="0">
              <a:solidFill>
                <a:schemeClr val="tx1"/>
              </a:solidFill>
            </a:rPr>
            <a:t>(K. </a:t>
          </a:r>
          <a:r>
            <a:rPr lang="en-US" sz="1800" b="0" u="none" kern="1200" dirty="0" err="1">
              <a:solidFill>
                <a:schemeClr val="tx1"/>
              </a:solidFill>
            </a:rPr>
            <a:t>Genuite</a:t>
          </a:r>
          <a:r>
            <a:rPr lang="en-US" sz="1800" b="0" u="none" kern="1200" dirty="0">
              <a:solidFill>
                <a:schemeClr val="tx1"/>
              </a:solidFill>
            </a:rPr>
            <a:t>)</a:t>
          </a:r>
          <a:endParaRPr lang="en-US" sz="1800" u="none" kern="1200" dirty="0"/>
        </a:p>
      </dsp:txBody>
      <dsp:txXfrm>
        <a:off x="0" y="2775712"/>
        <a:ext cx="6930189" cy="924333"/>
      </dsp:txXfrm>
    </dsp:sp>
    <dsp:sp modelId="{916A5F0E-B21A-4CA0-903D-1445FD35485B}">
      <dsp:nvSpPr>
        <dsp:cNvPr id="0" name=""/>
        <dsp:cNvSpPr/>
      </dsp:nvSpPr>
      <dsp:spPr>
        <a:xfrm>
          <a:off x="0" y="3700046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EEDEEE-0107-4A01-A4D5-8BB359296F8D}">
      <dsp:nvSpPr>
        <dsp:cNvPr id="0" name=""/>
        <dsp:cNvSpPr/>
      </dsp:nvSpPr>
      <dsp:spPr>
        <a:xfrm>
          <a:off x="0" y="3700046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Karst Hydrogeology: The high-flow low-storage extreme in marble aquifers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(</a:t>
          </a:r>
          <a:r>
            <a:rPr lang="en-US" sz="1600" kern="1200" dirty="0">
              <a:solidFill>
                <a:schemeClr val="tx1"/>
              </a:solidFill>
            </a:rPr>
            <a:t>T. Faulkner)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3700046"/>
        <a:ext cx="6930189" cy="924333"/>
      </dsp:txXfrm>
    </dsp:sp>
    <dsp:sp modelId="{12396BDC-51D8-40E0-8182-FA7188D59A52}">
      <dsp:nvSpPr>
        <dsp:cNvPr id="0" name=""/>
        <dsp:cNvSpPr/>
      </dsp:nvSpPr>
      <dsp:spPr>
        <a:xfrm>
          <a:off x="0" y="4624380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36A8D9-A12A-4B79-8D02-72BB5ECFFD90}">
      <dsp:nvSpPr>
        <dsp:cNvPr id="0" name=""/>
        <dsp:cNvSpPr/>
      </dsp:nvSpPr>
      <dsp:spPr>
        <a:xfrm>
          <a:off x="0" y="4624380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u="sng" kern="1200" dirty="0"/>
            <a:t>Basin-scale conceptual groundwater flow model for carbonate regions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(A. </a:t>
          </a:r>
          <a:r>
            <a:rPr lang="en-US" sz="1800" kern="1200" dirty="0" err="1"/>
            <a:t>Tóth</a:t>
          </a:r>
          <a:r>
            <a:rPr lang="en-US" sz="1800" kern="1200" dirty="0"/>
            <a:t>)</a:t>
          </a:r>
        </a:p>
      </dsp:txBody>
      <dsp:txXfrm>
        <a:off x="0" y="4624380"/>
        <a:ext cx="6930189" cy="924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047F8-37A1-4E0E-A247-22D9BB12F370}">
      <dsp:nvSpPr>
        <dsp:cNvPr id="0" name=""/>
        <dsp:cNvSpPr/>
      </dsp:nvSpPr>
      <dsp:spPr>
        <a:xfrm>
          <a:off x="0" y="2710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14139C-EAD5-4808-9AEF-ED50112655C4}">
      <dsp:nvSpPr>
        <dsp:cNvPr id="0" name=""/>
        <dsp:cNvSpPr/>
      </dsp:nvSpPr>
      <dsp:spPr>
        <a:xfrm>
          <a:off x="0" y="2710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500" i="1" kern="1200" dirty="0"/>
            <a:t>Invited Lecture: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Karst Hydrogeology–Who, What, Why, Where, When &amp; How                   </a:t>
          </a:r>
          <a:r>
            <a:rPr lang="en-US" sz="1800" kern="1200" dirty="0"/>
            <a:t>(I. </a:t>
          </a:r>
          <a:r>
            <a:rPr lang="en-US" sz="1800" kern="1200" dirty="0" err="1"/>
            <a:t>Sasowsky</a:t>
          </a:r>
          <a:r>
            <a:rPr lang="en-US" sz="1800" kern="1200" dirty="0"/>
            <a:t>)</a:t>
          </a:r>
          <a:endParaRPr lang="en-US" sz="1500" kern="1200" dirty="0"/>
        </a:p>
      </dsp:txBody>
      <dsp:txXfrm>
        <a:off x="0" y="2710"/>
        <a:ext cx="6930189" cy="924333"/>
      </dsp:txXfrm>
    </dsp:sp>
    <dsp:sp modelId="{90D6E8E0-91F8-4F6D-AC4F-38736B147914}">
      <dsp:nvSpPr>
        <dsp:cNvPr id="0" name=""/>
        <dsp:cNvSpPr/>
      </dsp:nvSpPr>
      <dsp:spPr>
        <a:xfrm>
          <a:off x="0" y="927044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2076CA-8D7E-4AB7-B82F-1B1177971658}">
      <dsp:nvSpPr>
        <dsp:cNvPr id="0" name=""/>
        <dsp:cNvSpPr/>
      </dsp:nvSpPr>
      <dsp:spPr>
        <a:xfrm>
          <a:off x="0" y="927044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u="sng" kern="1200" dirty="0"/>
            <a:t>Structural control on water circulation in the </a:t>
          </a:r>
          <a:r>
            <a:rPr lang="en-US" sz="1800" b="1" u="sng" kern="1200" dirty="0" err="1"/>
            <a:t>Bossea</a:t>
          </a:r>
          <a:r>
            <a:rPr lang="en-US" sz="1800" b="1" u="sng" kern="1200" dirty="0"/>
            <a:t> karst system – Piedmont Italy</a:t>
          </a:r>
          <a:r>
            <a:rPr lang="en-US" sz="1600" kern="1200" dirty="0"/>
            <a:t> 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(A. </a:t>
          </a:r>
          <a:r>
            <a:rPr lang="en-US" sz="1800" kern="1200" dirty="0" err="1"/>
            <a:t>Nannoni</a:t>
          </a:r>
          <a:r>
            <a:rPr lang="en-US" sz="1800" kern="1200" dirty="0"/>
            <a:t>)</a:t>
          </a:r>
        </a:p>
      </dsp:txBody>
      <dsp:txXfrm>
        <a:off x="0" y="927044"/>
        <a:ext cx="6930189" cy="924333"/>
      </dsp:txXfrm>
    </dsp:sp>
    <dsp:sp modelId="{9E53E6A8-D806-4441-AE64-88DBC1CAA06B}">
      <dsp:nvSpPr>
        <dsp:cNvPr id="0" name=""/>
        <dsp:cNvSpPr/>
      </dsp:nvSpPr>
      <dsp:spPr>
        <a:xfrm>
          <a:off x="0" y="1851378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39F9D-2FCD-494C-985A-657592D5EAD4}">
      <dsp:nvSpPr>
        <dsp:cNvPr id="0" name=""/>
        <dsp:cNvSpPr/>
      </dsp:nvSpPr>
      <dsp:spPr>
        <a:xfrm>
          <a:off x="0" y="1851378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Comprehensive hydraulic and </a:t>
          </a:r>
          <a:r>
            <a:rPr lang="en-US" sz="1800" b="1" u="sng" kern="1200" dirty="0" err="1"/>
            <a:t>hydrochemical</a:t>
          </a:r>
          <a:r>
            <a:rPr lang="en-US" sz="1800" b="1" u="sng" kern="1200" dirty="0"/>
            <a:t> interpretation of a karst area in South Hungary</a:t>
          </a:r>
          <a:r>
            <a:rPr lang="en-US" sz="1800" kern="1200" dirty="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(K. </a:t>
          </a:r>
          <a:r>
            <a:rPr lang="en-US" sz="1800" kern="1200" dirty="0" err="1"/>
            <a:t>Csondor</a:t>
          </a:r>
          <a:r>
            <a:rPr lang="en-US" sz="1800" kern="1200" dirty="0"/>
            <a:t>)</a:t>
          </a:r>
        </a:p>
      </dsp:txBody>
      <dsp:txXfrm>
        <a:off x="0" y="1851378"/>
        <a:ext cx="6930189" cy="924333"/>
      </dsp:txXfrm>
    </dsp:sp>
    <dsp:sp modelId="{90419143-AD7B-4DFC-BA38-5986CA6FFB79}">
      <dsp:nvSpPr>
        <dsp:cNvPr id="0" name=""/>
        <dsp:cNvSpPr/>
      </dsp:nvSpPr>
      <dsp:spPr>
        <a:xfrm>
          <a:off x="0" y="2775712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3A2D3-FF99-43D1-A131-AEC250AD4F28}">
      <dsp:nvSpPr>
        <dsp:cNvPr id="0" name=""/>
        <dsp:cNvSpPr/>
      </dsp:nvSpPr>
      <dsp:spPr>
        <a:xfrm>
          <a:off x="0" y="2775712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chemeClr val="tx1"/>
              </a:solidFill>
            </a:rPr>
            <a:t>The </a:t>
          </a:r>
          <a:r>
            <a:rPr lang="en-US" sz="1800" b="1" u="sng" kern="1200" dirty="0" err="1">
              <a:solidFill>
                <a:schemeClr val="tx1"/>
              </a:solidFill>
            </a:rPr>
            <a:t>Châtaigniers</a:t>
          </a:r>
          <a:r>
            <a:rPr lang="en-US" sz="1800" b="1" u="sng" kern="1200" dirty="0">
              <a:solidFill>
                <a:schemeClr val="tx1"/>
              </a:solidFill>
            </a:rPr>
            <a:t> cave (</a:t>
          </a:r>
          <a:r>
            <a:rPr lang="en-US" sz="1800" b="1" u="sng" kern="1200" dirty="0" err="1">
              <a:solidFill>
                <a:schemeClr val="tx1"/>
              </a:solidFill>
            </a:rPr>
            <a:t>Ardèche</a:t>
          </a:r>
          <a:r>
            <a:rPr lang="en-US" sz="1800" b="1" u="sng" kern="1200" dirty="0">
              <a:solidFill>
                <a:schemeClr val="tx1"/>
              </a:solidFill>
            </a:rPr>
            <a:t>, France): an indicator of Pleistocene variations and </a:t>
          </a:r>
          <a:r>
            <a:rPr lang="en-US" sz="1800" b="1" u="sng" kern="1200" dirty="0" err="1">
              <a:solidFill>
                <a:schemeClr val="tx1"/>
              </a:solidFill>
            </a:rPr>
            <a:t>Combe</a:t>
          </a:r>
          <a:r>
            <a:rPr lang="en-US" sz="1800" b="1" u="sng" kern="1200" dirty="0">
              <a:solidFill>
                <a:schemeClr val="tx1"/>
              </a:solidFill>
            </a:rPr>
            <a:t> </a:t>
          </a:r>
          <a:r>
            <a:rPr lang="en-US" sz="1800" b="1" u="sng" kern="1200" dirty="0" err="1">
              <a:solidFill>
                <a:schemeClr val="tx1"/>
              </a:solidFill>
            </a:rPr>
            <a:t>d’Arc</a:t>
          </a:r>
          <a:r>
            <a:rPr lang="en-US" sz="1800" b="1" u="sng" kern="1200" dirty="0">
              <a:solidFill>
                <a:schemeClr val="tx1"/>
              </a:solidFill>
            </a:rPr>
            <a:t> meander shortcut</a:t>
          </a:r>
          <a:r>
            <a:rPr lang="en-US" sz="1800" b="1" u="none" kern="1200" dirty="0">
              <a:solidFill>
                <a:schemeClr val="tx1"/>
              </a:solidFill>
            </a:rPr>
            <a:t>                                       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u="none" kern="1200" dirty="0">
              <a:solidFill>
                <a:schemeClr val="tx1"/>
              </a:solidFill>
            </a:rPr>
            <a:t>(K. </a:t>
          </a:r>
          <a:r>
            <a:rPr lang="en-US" sz="1800" b="0" u="none" kern="1200" dirty="0" err="1">
              <a:solidFill>
                <a:schemeClr val="tx1"/>
              </a:solidFill>
            </a:rPr>
            <a:t>Genuite</a:t>
          </a:r>
          <a:r>
            <a:rPr lang="en-US" sz="1800" b="0" u="none" kern="1200" dirty="0">
              <a:solidFill>
                <a:schemeClr val="tx1"/>
              </a:solidFill>
            </a:rPr>
            <a:t>)</a:t>
          </a:r>
          <a:endParaRPr lang="en-US" sz="1800" u="none" kern="1200" dirty="0"/>
        </a:p>
      </dsp:txBody>
      <dsp:txXfrm>
        <a:off x="0" y="2775712"/>
        <a:ext cx="6930189" cy="924333"/>
      </dsp:txXfrm>
    </dsp:sp>
    <dsp:sp modelId="{916A5F0E-B21A-4CA0-903D-1445FD35485B}">
      <dsp:nvSpPr>
        <dsp:cNvPr id="0" name=""/>
        <dsp:cNvSpPr/>
      </dsp:nvSpPr>
      <dsp:spPr>
        <a:xfrm>
          <a:off x="0" y="3700046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EEDEEE-0107-4A01-A4D5-8BB359296F8D}">
      <dsp:nvSpPr>
        <dsp:cNvPr id="0" name=""/>
        <dsp:cNvSpPr/>
      </dsp:nvSpPr>
      <dsp:spPr>
        <a:xfrm>
          <a:off x="0" y="3700046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Karst Hydrogeology: The high-flow low-storage extreme in marble aquifers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(</a:t>
          </a:r>
          <a:r>
            <a:rPr lang="en-US" sz="1600" kern="1200" dirty="0">
              <a:solidFill>
                <a:schemeClr val="tx1"/>
              </a:solidFill>
            </a:rPr>
            <a:t>T. Faulkner)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3700046"/>
        <a:ext cx="6930189" cy="924333"/>
      </dsp:txXfrm>
    </dsp:sp>
    <dsp:sp modelId="{12396BDC-51D8-40E0-8182-FA7188D59A52}">
      <dsp:nvSpPr>
        <dsp:cNvPr id="0" name=""/>
        <dsp:cNvSpPr/>
      </dsp:nvSpPr>
      <dsp:spPr>
        <a:xfrm>
          <a:off x="0" y="4624380"/>
          <a:ext cx="6930189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36A8D9-A12A-4B79-8D02-72BB5ECFFD90}">
      <dsp:nvSpPr>
        <dsp:cNvPr id="0" name=""/>
        <dsp:cNvSpPr/>
      </dsp:nvSpPr>
      <dsp:spPr>
        <a:xfrm>
          <a:off x="0" y="4624380"/>
          <a:ext cx="6930189" cy="92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u="sng" kern="1200" dirty="0"/>
            <a:t>Basin-scale conceptual groundwater flow model for carbonate regions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(A. </a:t>
          </a:r>
          <a:r>
            <a:rPr lang="en-US" sz="1800" kern="1200" dirty="0" err="1"/>
            <a:t>Tóth</a:t>
          </a:r>
          <a:r>
            <a:rPr lang="en-US" sz="1800" kern="1200" dirty="0"/>
            <a:t>)</a:t>
          </a:r>
        </a:p>
      </dsp:txBody>
      <dsp:txXfrm>
        <a:off x="0" y="4624380"/>
        <a:ext cx="6930189" cy="924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047F8-37A1-4E0E-A247-22D9BB12F370}">
      <dsp:nvSpPr>
        <dsp:cNvPr id="0" name=""/>
        <dsp:cNvSpPr/>
      </dsp:nvSpPr>
      <dsp:spPr>
        <a:xfrm>
          <a:off x="0" y="0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14139C-EAD5-4808-9AEF-ED50112655C4}">
      <dsp:nvSpPr>
        <dsp:cNvPr id="0" name=""/>
        <dsp:cNvSpPr/>
      </dsp:nvSpPr>
      <dsp:spPr>
        <a:xfrm>
          <a:off x="0" y="2851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 dirty="0"/>
            <a:t>Invited Lecture: </a:t>
          </a:r>
          <a:r>
            <a:rPr lang="en-US" sz="1500" b="1" kern="1200" dirty="0"/>
            <a:t>                                                                                                             </a:t>
          </a:r>
          <a:r>
            <a:rPr lang="en-US" sz="1800" b="1" kern="1200" dirty="0"/>
            <a:t>Monitoring of Karst Water – Method and Techniques</a:t>
          </a:r>
          <a:r>
            <a:rPr lang="en-US" sz="1800" kern="1200" dirty="0"/>
            <a:t>                                    (R. </a:t>
          </a:r>
          <a:r>
            <a:rPr lang="en-US" sz="1800" kern="1200" dirty="0" err="1"/>
            <a:t>Benischke</a:t>
          </a:r>
          <a:r>
            <a:rPr lang="en-US" sz="1800" kern="1200" dirty="0"/>
            <a:t>)</a:t>
          </a:r>
          <a:endParaRPr lang="en-US" sz="1500" kern="1200" dirty="0"/>
        </a:p>
      </dsp:txBody>
      <dsp:txXfrm>
        <a:off x="0" y="2851"/>
        <a:ext cx="6876370" cy="972412"/>
      </dsp:txXfrm>
    </dsp:sp>
    <dsp:sp modelId="{90D6E8E0-91F8-4F6D-AC4F-38736B147914}">
      <dsp:nvSpPr>
        <dsp:cNvPr id="0" name=""/>
        <dsp:cNvSpPr/>
      </dsp:nvSpPr>
      <dsp:spPr>
        <a:xfrm>
          <a:off x="0" y="975263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2076CA-8D7E-4AB7-B82F-1B1177971658}">
      <dsp:nvSpPr>
        <dsp:cNvPr id="0" name=""/>
        <dsp:cNvSpPr/>
      </dsp:nvSpPr>
      <dsp:spPr>
        <a:xfrm>
          <a:off x="0" y="975263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Attempt to characterize aquifer hydrodynamics with modern analytical tools using remote sensing data and on site monitoring – (Example of Mt. </a:t>
          </a:r>
          <a:r>
            <a:rPr lang="en-US" sz="1800" b="1" kern="1200" dirty="0" err="1"/>
            <a:t>Miroč</a:t>
          </a:r>
          <a:r>
            <a:rPr lang="en-US" sz="1800" b="1" kern="1200" dirty="0"/>
            <a:t>, Serbia) </a:t>
          </a:r>
          <a:r>
            <a:rPr lang="en-US" sz="1800" kern="1200" dirty="0"/>
            <a:t>(V. </a:t>
          </a:r>
          <a:r>
            <a:rPr lang="en-US" sz="1800" kern="1200" dirty="0" err="1"/>
            <a:t>Gajovič</a:t>
          </a:r>
          <a:r>
            <a:rPr lang="en-US" sz="1800" kern="1200" dirty="0"/>
            <a:t>)</a:t>
          </a:r>
        </a:p>
      </dsp:txBody>
      <dsp:txXfrm>
        <a:off x="0" y="975263"/>
        <a:ext cx="6876370" cy="972412"/>
      </dsp:txXfrm>
    </dsp:sp>
    <dsp:sp modelId="{9E53E6A8-D806-4441-AE64-88DBC1CAA06B}">
      <dsp:nvSpPr>
        <dsp:cNvPr id="0" name=""/>
        <dsp:cNvSpPr/>
      </dsp:nvSpPr>
      <dsp:spPr>
        <a:xfrm>
          <a:off x="0" y="1947675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39F9D-2FCD-494C-985A-657592D5EAD4}">
      <dsp:nvSpPr>
        <dsp:cNvPr id="0" name=""/>
        <dsp:cNvSpPr/>
      </dsp:nvSpPr>
      <dsp:spPr>
        <a:xfrm>
          <a:off x="0" y="1947675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Water-rock interaction in Postojna Cave: Can we use stable isotopes as paleothermometer?</a:t>
          </a:r>
          <a:r>
            <a:rPr lang="en-US" sz="2000" b="1" kern="1200" dirty="0"/>
            <a:t> </a:t>
          </a:r>
          <a:r>
            <a:rPr lang="en-US" sz="1800" kern="1200" dirty="0"/>
            <a:t>(M. </a:t>
          </a:r>
          <a:r>
            <a:rPr lang="en-US" sz="1800" kern="1200" dirty="0" err="1"/>
            <a:t>Lipar</a:t>
          </a:r>
          <a:r>
            <a:rPr lang="en-US" sz="1800" kern="1200" dirty="0"/>
            <a:t>)</a:t>
          </a:r>
          <a:endParaRPr lang="en-US" sz="1600" kern="1200" dirty="0"/>
        </a:p>
      </dsp:txBody>
      <dsp:txXfrm>
        <a:off x="0" y="1947675"/>
        <a:ext cx="6876370" cy="972412"/>
      </dsp:txXfrm>
    </dsp:sp>
    <dsp:sp modelId="{90419143-AD7B-4DFC-BA38-5986CA6FFB79}">
      <dsp:nvSpPr>
        <dsp:cNvPr id="0" name=""/>
        <dsp:cNvSpPr/>
      </dsp:nvSpPr>
      <dsp:spPr>
        <a:xfrm>
          <a:off x="0" y="2920088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3A2D3-FF99-43D1-A131-AEC250AD4F28}">
      <dsp:nvSpPr>
        <dsp:cNvPr id="0" name=""/>
        <dsp:cNvSpPr/>
      </dsp:nvSpPr>
      <dsp:spPr>
        <a:xfrm>
          <a:off x="0" y="2920088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Interaction of air and water dynamics in deep caves of Mt. </a:t>
          </a:r>
          <a:r>
            <a:rPr lang="en-US" sz="1800" b="1" kern="1200" dirty="0" err="1"/>
            <a:t>Velebit</a:t>
          </a:r>
          <a:r>
            <a:rPr lang="en-US" sz="1800" b="1" kern="1200" dirty="0"/>
            <a:t>, Dinaric Karst , Croatia</a:t>
          </a:r>
          <a:r>
            <a:rPr lang="en-US" sz="2000" b="1" kern="1200" dirty="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(D. </a:t>
          </a:r>
          <a:r>
            <a:rPr lang="en-US" sz="1800" kern="1200" dirty="0" err="1"/>
            <a:t>Paar</a:t>
          </a:r>
          <a:r>
            <a:rPr lang="en-US" sz="1800" kern="1200" dirty="0"/>
            <a:t>) </a:t>
          </a:r>
          <a:endParaRPr lang="en-US" sz="1600" kern="1200" dirty="0"/>
        </a:p>
      </dsp:txBody>
      <dsp:txXfrm>
        <a:off x="0" y="2920088"/>
        <a:ext cx="6876370" cy="972412"/>
      </dsp:txXfrm>
    </dsp:sp>
    <dsp:sp modelId="{916A5F0E-B21A-4CA0-903D-1445FD35485B}">
      <dsp:nvSpPr>
        <dsp:cNvPr id="0" name=""/>
        <dsp:cNvSpPr/>
      </dsp:nvSpPr>
      <dsp:spPr>
        <a:xfrm>
          <a:off x="0" y="3892500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EEDEEE-0107-4A01-A4D5-8BB359296F8D}">
      <dsp:nvSpPr>
        <dsp:cNvPr id="0" name=""/>
        <dsp:cNvSpPr/>
      </dsp:nvSpPr>
      <dsp:spPr>
        <a:xfrm>
          <a:off x="0" y="3892500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Decreasing the unpredictability of karst aquifers – preliminary results of speleological and hydrological research in </a:t>
          </a:r>
          <a:r>
            <a:rPr lang="en-US" sz="1800" b="1" kern="1200" dirty="0" err="1"/>
            <a:t>Učka</a:t>
          </a:r>
          <a:r>
            <a:rPr lang="en-US" sz="1800" b="1" kern="1200" dirty="0"/>
            <a:t> cave system, Croatia</a:t>
          </a:r>
          <a:r>
            <a:rPr lang="en-US" sz="1600" b="1" kern="1200" dirty="0"/>
            <a:t> </a:t>
          </a:r>
          <a:r>
            <a:rPr lang="en-US" sz="1600" kern="1200" dirty="0"/>
            <a:t>(L. </a:t>
          </a:r>
          <a:r>
            <a:rPr lang="en-US" sz="1600" kern="1200" dirty="0" err="1"/>
            <a:t>Kukuljan</a:t>
          </a:r>
          <a:r>
            <a:rPr lang="en-US" sz="1600" kern="1200" dirty="0"/>
            <a:t>)</a:t>
          </a:r>
        </a:p>
      </dsp:txBody>
      <dsp:txXfrm>
        <a:off x="0" y="3892500"/>
        <a:ext cx="6876370" cy="972412"/>
      </dsp:txXfrm>
    </dsp:sp>
    <dsp:sp modelId="{485D74B5-4E6C-4CCE-832E-F78444353F5B}">
      <dsp:nvSpPr>
        <dsp:cNvPr id="0" name=""/>
        <dsp:cNvSpPr/>
      </dsp:nvSpPr>
      <dsp:spPr>
        <a:xfrm>
          <a:off x="0" y="4864912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79394C-4004-4908-ACBF-D525D72A7023}">
      <dsp:nvSpPr>
        <dsp:cNvPr id="0" name=""/>
        <dsp:cNvSpPr/>
      </dsp:nvSpPr>
      <dsp:spPr>
        <a:xfrm>
          <a:off x="0" y="4864912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Karstic Conduits connectivity, natural and disturbed hydraulic </a:t>
          </a:r>
          <a:r>
            <a:rPr lang="en-US" sz="1800" b="1" kern="1200" dirty="0" err="1">
              <a:solidFill>
                <a:schemeClr val="tx1"/>
              </a:solidFill>
            </a:rPr>
            <a:t>behaviours</a:t>
          </a:r>
          <a:r>
            <a:rPr lang="en-US" sz="1800" b="1" kern="1200" dirty="0">
              <a:solidFill>
                <a:schemeClr val="tx1"/>
              </a:solidFill>
            </a:rPr>
            <a:t> of the multi-layered aquifer system of </a:t>
          </a:r>
          <a:r>
            <a:rPr lang="en-US" sz="1800" b="1" kern="1200" dirty="0" err="1">
              <a:solidFill>
                <a:schemeClr val="tx1"/>
              </a:solidFill>
            </a:rPr>
            <a:t>Barrois</a:t>
          </a:r>
          <a:r>
            <a:rPr lang="en-US" sz="1800" b="1" kern="1200" dirty="0">
              <a:solidFill>
                <a:schemeClr val="tx1"/>
              </a:solidFill>
            </a:rPr>
            <a:t> Limestone</a:t>
          </a:r>
          <a:r>
            <a:rPr lang="en-US" sz="1600" b="1" kern="1200" dirty="0">
              <a:solidFill>
                <a:schemeClr val="tx1"/>
              </a:solidFill>
            </a:rPr>
            <a:t>  </a:t>
          </a:r>
          <a:r>
            <a:rPr lang="en-US" sz="1800" kern="1200" dirty="0">
              <a:solidFill>
                <a:schemeClr val="tx1"/>
              </a:solidFill>
            </a:rPr>
            <a:t>(H. </a:t>
          </a:r>
          <a:r>
            <a:rPr lang="en-US" sz="1800" kern="1200" dirty="0" err="1">
              <a:solidFill>
                <a:schemeClr val="tx1"/>
              </a:solidFill>
            </a:rPr>
            <a:t>Benabderrahmane</a:t>
          </a:r>
          <a:r>
            <a:rPr lang="en-US" sz="1800" kern="1200" dirty="0">
              <a:solidFill>
                <a:schemeClr val="tx1"/>
              </a:solidFill>
            </a:rPr>
            <a:t>)</a:t>
          </a:r>
          <a:endParaRPr lang="en-US" sz="1600" kern="1200" dirty="0"/>
        </a:p>
      </dsp:txBody>
      <dsp:txXfrm>
        <a:off x="0" y="4864912"/>
        <a:ext cx="6876370" cy="972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047F8-37A1-4E0E-A247-22D9BB12F370}">
      <dsp:nvSpPr>
        <dsp:cNvPr id="0" name=""/>
        <dsp:cNvSpPr/>
      </dsp:nvSpPr>
      <dsp:spPr>
        <a:xfrm>
          <a:off x="0" y="0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14139C-EAD5-4808-9AEF-ED50112655C4}">
      <dsp:nvSpPr>
        <dsp:cNvPr id="0" name=""/>
        <dsp:cNvSpPr/>
      </dsp:nvSpPr>
      <dsp:spPr>
        <a:xfrm>
          <a:off x="0" y="2851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 dirty="0"/>
            <a:t>Invited Lecture: </a:t>
          </a:r>
          <a:r>
            <a:rPr lang="en-US" sz="1500" b="1" kern="1200" dirty="0"/>
            <a:t>                                                                                                             </a:t>
          </a:r>
          <a:r>
            <a:rPr lang="en-US" sz="1800" b="1" kern="1200" dirty="0"/>
            <a:t>Monitoring of Karst Water – Method and Techniques</a:t>
          </a:r>
          <a:r>
            <a:rPr lang="en-US" sz="1800" kern="1200" dirty="0"/>
            <a:t>                                    (R. </a:t>
          </a:r>
          <a:r>
            <a:rPr lang="en-US" sz="1800" kern="1200" dirty="0" err="1"/>
            <a:t>Benischke</a:t>
          </a:r>
          <a:r>
            <a:rPr lang="en-US" sz="1800" kern="1200" dirty="0"/>
            <a:t>)</a:t>
          </a:r>
          <a:endParaRPr lang="en-US" sz="1500" kern="1200" dirty="0"/>
        </a:p>
      </dsp:txBody>
      <dsp:txXfrm>
        <a:off x="0" y="2851"/>
        <a:ext cx="6876370" cy="972412"/>
      </dsp:txXfrm>
    </dsp:sp>
    <dsp:sp modelId="{90D6E8E0-91F8-4F6D-AC4F-38736B147914}">
      <dsp:nvSpPr>
        <dsp:cNvPr id="0" name=""/>
        <dsp:cNvSpPr/>
      </dsp:nvSpPr>
      <dsp:spPr>
        <a:xfrm>
          <a:off x="0" y="975263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2076CA-8D7E-4AB7-B82F-1B1177971658}">
      <dsp:nvSpPr>
        <dsp:cNvPr id="0" name=""/>
        <dsp:cNvSpPr/>
      </dsp:nvSpPr>
      <dsp:spPr>
        <a:xfrm>
          <a:off x="0" y="975263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Attempt to characterize aquifer hydrodynamics with modern analytical tools using remote sensing data and on site monitoring – (Example of Mt. </a:t>
          </a:r>
          <a:r>
            <a:rPr lang="en-US" sz="1800" b="1" kern="1200" dirty="0" err="1"/>
            <a:t>Miroč</a:t>
          </a:r>
          <a:r>
            <a:rPr lang="en-US" sz="1800" b="1" kern="1200" dirty="0"/>
            <a:t>, Serbia) </a:t>
          </a:r>
          <a:r>
            <a:rPr lang="en-US" sz="1800" kern="1200" dirty="0"/>
            <a:t>(V. </a:t>
          </a:r>
          <a:r>
            <a:rPr lang="en-US" sz="1800" kern="1200" dirty="0" err="1"/>
            <a:t>Gajovič</a:t>
          </a:r>
          <a:r>
            <a:rPr lang="en-US" sz="1800" kern="1200" dirty="0"/>
            <a:t>)</a:t>
          </a:r>
        </a:p>
      </dsp:txBody>
      <dsp:txXfrm>
        <a:off x="0" y="975263"/>
        <a:ext cx="6876370" cy="972412"/>
      </dsp:txXfrm>
    </dsp:sp>
    <dsp:sp modelId="{9E53E6A8-D806-4441-AE64-88DBC1CAA06B}">
      <dsp:nvSpPr>
        <dsp:cNvPr id="0" name=""/>
        <dsp:cNvSpPr/>
      </dsp:nvSpPr>
      <dsp:spPr>
        <a:xfrm>
          <a:off x="0" y="1947675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39F9D-2FCD-494C-985A-657592D5EAD4}">
      <dsp:nvSpPr>
        <dsp:cNvPr id="0" name=""/>
        <dsp:cNvSpPr/>
      </dsp:nvSpPr>
      <dsp:spPr>
        <a:xfrm>
          <a:off x="0" y="1947675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Water-rock interaction in Postojna Cave: Can we use stable isotopes as paleothermometer?</a:t>
          </a:r>
          <a:r>
            <a:rPr lang="en-US" sz="2000" b="1" kern="1200" dirty="0"/>
            <a:t> </a:t>
          </a:r>
          <a:r>
            <a:rPr lang="en-US" sz="1800" kern="1200" dirty="0"/>
            <a:t>(M. </a:t>
          </a:r>
          <a:r>
            <a:rPr lang="en-US" sz="1800" kern="1200" dirty="0" err="1"/>
            <a:t>Lipar</a:t>
          </a:r>
          <a:r>
            <a:rPr lang="en-US" sz="1800" kern="1200" dirty="0"/>
            <a:t>)</a:t>
          </a:r>
          <a:endParaRPr lang="en-US" sz="1600" kern="1200" dirty="0"/>
        </a:p>
      </dsp:txBody>
      <dsp:txXfrm>
        <a:off x="0" y="1947675"/>
        <a:ext cx="6876370" cy="972412"/>
      </dsp:txXfrm>
    </dsp:sp>
    <dsp:sp modelId="{90419143-AD7B-4DFC-BA38-5986CA6FFB79}">
      <dsp:nvSpPr>
        <dsp:cNvPr id="0" name=""/>
        <dsp:cNvSpPr/>
      </dsp:nvSpPr>
      <dsp:spPr>
        <a:xfrm>
          <a:off x="0" y="2920088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3A2D3-FF99-43D1-A131-AEC250AD4F28}">
      <dsp:nvSpPr>
        <dsp:cNvPr id="0" name=""/>
        <dsp:cNvSpPr/>
      </dsp:nvSpPr>
      <dsp:spPr>
        <a:xfrm>
          <a:off x="0" y="2920088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Interaction of air and water dynamics in deep caves of Mt. </a:t>
          </a:r>
          <a:r>
            <a:rPr lang="en-US" sz="1800" b="1" kern="1200" dirty="0" err="1"/>
            <a:t>Velebit</a:t>
          </a:r>
          <a:r>
            <a:rPr lang="en-US" sz="1800" b="1" kern="1200" dirty="0"/>
            <a:t>, Dinaric Karst , Croatia</a:t>
          </a:r>
          <a:r>
            <a:rPr lang="en-US" sz="2000" b="1" kern="1200" dirty="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(D. </a:t>
          </a:r>
          <a:r>
            <a:rPr lang="en-US" sz="1800" kern="1200" dirty="0" err="1"/>
            <a:t>Paar</a:t>
          </a:r>
          <a:r>
            <a:rPr lang="en-US" sz="1800" kern="1200" dirty="0"/>
            <a:t>) </a:t>
          </a:r>
          <a:endParaRPr lang="en-US" sz="1600" kern="1200" dirty="0"/>
        </a:p>
      </dsp:txBody>
      <dsp:txXfrm>
        <a:off x="0" y="2920088"/>
        <a:ext cx="6876370" cy="972412"/>
      </dsp:txXfrm>
    </dsp:sp>
    <dsp:sp modelId="{916A5F0E-B21A-4CA0-903D-1445FD35485B}">
      <dsp:nvSpPr>
        <dsp:cNvPr id="0" name=""/>
        <dsp:cNvSpPr/>
      </dsp:nvSpPr>
      <dsp:spPr>
        <a:xfrm>
          <a:off x="0" y="3892500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EEDEEE-0107-4A01-A4D5-8BB359296F8D}">
      <dsp:nvSpPr>
        <dsp:cNvPr id="0" name=""/>
        <dsp:cNvSpPr/>
      </dsp:nvSpPr>
      <dsp:spPr>
        <a:xfrm>
          <a:off x="0" y="3892500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Decreasing the unpredictability of karst aquifers – preliminary results of speleological and hydrological research in </a:t>
          </a:r>
          <a:r>
            <a:rPr lang="en-US" sz="1800" b="1" kern="1200" dirty="0" err="1"/>
            <a:t>Učka</a:t>
          </a:r>
          <a:r>
            <a:rPr lang="en-US" sz="1800" b="1" kern="1200" dirty="0"/>
            <a:t> cave system, Croatia</a:t>
          </a:r>
          <a:r>
            <a:rPr lang="en-US" sz="1600" b="1" kern="1200" dirty="0"/>
            <a:t> </a:t>
          </a:r>
          <a:r>
            <a:rPr lang="en-US" sz="1600" kern="1200" dirty="0"/>
            <a:t>(L. </a:t>
          </a:r>
          <a:r>
            <a:rPr lang="en-US" sz="1600" kern="1200" dirty="0" err="1"/>
            <a:t>Kukuljan</a:t>
          </a:r>
          <a:r>
            <a:rPr lang="en-US" sz="1600" kern="1200" dirty="0"/>
            <a:t>)</a:t>
          </a:r>
        </a:p>
      </dsp:txBody>
      <dsp:txXfrm>
        <a:off x="0" y="3892500"/>
        <a:ext cx="6876370" cy="972412"/>
      </dsp:txXfrm>
    </dsp:sp>
    <dsp:sp modelId="{485D74B5-4E6C-4CCE-832E-F78444353F5B}">
      <dsp:nvSpPr>
        <dsp:cNvPr id="0" name=""/>
        <dsp:cNvSpPr/>
      </dsp:nvSpPr>
      <dsp:spPr>
        <a:xfrm>
          <a:off x="0" y="4864912"/>
          <a:ext cx="687637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79394C-4004-4908-ACBF-D525D72A7023}">
      <dsp:nvSpPr>
        <dsp:cNvPr id="0" name=""/>
        <dsp:cNvSpPr/>
      </dsp:nvSpPr>
      <dsp:spPr>
        <a:xfrm>
          <a:off x="0" y="4864912"/>
          <a:ext cx="6876370" cy="972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Karstic Conduits connectivity, natural and disturbed hydraulic </a:t>
          </a:r>
          <a:r>
            <a:rPr lang="en-US" sz="1800" b="1" kern="1200" dirty="0" err="1">
              <a:solidFill>
                <a:schemeClr val="tx1"/>
              </a:solidFill>
            </a:rPr>
            <a:t>behaviours</a:t>
          </a:r>
          <a:r>
            <a:rPr lang="en-US" sz="1800" b="1" kern="1200" dirty="0">
              <a:solidFill>
                <a:schemeClr val="tx1"/>
              </a:solidFill>
            </a:rPr>
            <a:t> of the multi-layered aquifer system of </a:t>
          </a:r>
          <a:r>
            <a:rPr lang="en-US" sz="1800" b="1" kern="1200" dirty="0" err="1">
              <a:solidFill>
                <a:schemeClr val="tx1"/>
              </a:solidFill>
            </a:rPr>
            <a:t>Barrois</a:t>
          </a:r>
          <a:r>
            <a:rPr lang="en-US" sz="1800" b="1" kern="1200" dirty="0">
              <a:solidFill>
                <a:schemeClr val="tx1"/>
              </a:solidFill>
            </a:rPr>
            <a:t> Limestone</a:t>
          </a:r>
          <a:r>
            <a:rPr lang="en-US" sz="1600" b="1" kern="1200" dirty="0">
              <a:solidFill>
                <a:schemeClr val="tx1"/>
              </a:solidFill>
            </a:rPr>
            <a:t>  </a:t>
          </a:r>
          <a:r>
            <a:rPr lang="en-US" sz="1800" kern="1200" dirty="0">
              <a:solidFill>
                <a:schemeClr val="tx1"/>
              </a:solidFill>
            </a:rPr>
            <a:t>(H. </a:t>
          </a:r>
          <a:r>
            <a:rPr lang="en-US" sz="1800" kern="1200" dirty="0" err="1">
              <a:solidFill>
                <a:schemeClr val="tx1"/>
              </a:solidFill>
            </a:rPr>
            <a:t>Benabderrahmane</a:t>
          </a:r>
          <a:r>
            <a:rPr lang="en-US" sz="1800" kern="1200" dirty="0">
              <a:solidFill>
                <a:schemeClr val="tx1"/>
              </a:solidFill>
            </a:rPr>
            <a:t>)</a:t>
          </a:r>
          <a:endParaRPr lang="en-US" sz="1600" kern="1200" dirty="0"/>
        </a:p>
      </dsp:txBody>
      <dsp:txXfrm>
        <a:off x="0" y="4864912"/>
        <a:ext cx="6876370" cy="972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FB273-DF0E-4DBC-B686-64767643E96E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75EE8-6BD9-4DC3-BB38-E97C31B0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2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45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5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90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56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paper is a study on the 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Bossea</a:t>
            </a:r>
            <a:r>
              <a:rPr lang="en-US" dirty="0"/>
              <a:t> Cave is home to an underground scientific laboratory that monitors cave air, radon concentration, cave fauna, and subterranean waters. </a:t>
            </a:r>
          </a:p>
          <a:p>
            <a:endParaRPr lang="en-US" dirty="0"/>
          </a:p>
          <a:p>
            <a:r>
              <a:rPr lang="en-US" dirty="0"/>
              <a:t>The objective of this study is to understand the relationship of the structural setting and the water flow path of the </a:t>
            </a:r>
            <a:r>
              <a:rPr lang="en-US" dirty="0" err="1"/>
              <a:t>bossea</a:t>
            </a:r>
            <a:r>
              <a:rPr lang="en-US" dirty="0"/>
              <a:t> karst system.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4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55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71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01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90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304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26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5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03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62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67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94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46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71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0EA83E3-1214-469B-A1F4-2D0499754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Coffee 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8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29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3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4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88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26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307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10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06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080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08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34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93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488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0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1271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018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568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75EE8-6BD9-4DC3-BB38-E97C31B0A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649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728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F7D503D-4776-4945-8FDE-933EAD286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B61E119-872E-4BC2-9161-6B1DA55AB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22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256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972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191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349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84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6DC1A78-641C-4FEC-A783-67223D09E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50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58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75EE8-6BD9-4DC3-BB38-E97C31B0A6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3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5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75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9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17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28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0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07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15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64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7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59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60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6961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22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55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96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06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5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0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92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2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8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0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1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2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25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7" r:id="rId5"/>
    <p:sldLayoutId id="2147483711" r:id="rId6"/>
    <p:sldLayoutId id="2147483712" r:id="rId7"/>
    <p:sldLayoutId id="2147483713" r:id="rId8"/>
    <p:sldLayoutId id="2147483716" r:id="rId9"/>
    <p:sldLayoutId id="2147483714" r:id="rId10"/>
    <p:sldLayoutId id="21474837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5F0D16F-B72B-46A5-9437-DE9346D59D01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BE100-A329-4142-AC96-E0912A66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91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psforestry-suppliers.com/Solinst-110242-Levelogger-Junior-Edge-Water-Level-Datalogger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hyperlink" Target="https://pubs.usgs.gov/" TargetMode="Externa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hegoldenscope.com/it/2018/06/la-riserva-naturale-delle-grotte-di-bosse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esearchgate.net/publication/318768885_Vadose_Zone_Hydrogeology_In_The_Bossea_Cave_System_Southern_Piedmont_Northern_Italy?enrichId=rgreq-d73b339417a5e955d34ce8ac29a0c491-XXX&amp;enrichSource=Y292ZXJQYWdlOzMxODc2ODg4NTtBUzo1MjE1NzE0OTMwMDczNjBAMTUwMTM2Mzc0MjQ0MQ%3D%3D&amp;el=1_x_3&amp;_esc=publicationCoverPdf" TargetMode="Externa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searchgate.net/publication/318768885_Vadose_Zone_Hydrogeology_In_The_Bossea_Cave_System_Southern_Piedmont_Northern_Italy?enrichId=rgreq-d73b339417a5e955d34ce8ac29a0c491-XXX&amp;enrichSource=Y292ZXJQYWdlOzMxODc2ODg4NTtBUzo1MjE1NzE0OTMwMDczNjBAMTUwMTM2Mzc0MjQ0MQ%3D%3D&amp;el=1_x_3&amp;_esc=publicationCoverPdf" TargetMode="Externa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openedition.org/geomorphologie/12830" TargetMode="External"/><Relationship Id="rId5" Type="http://schemas.openxmlformats.org/officeDocument/2006/relationships/hyperlink" Target="https://www.amusingplanet.com/" TargetMode="Externa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openedition.org/geomorphologie/12830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esearchgate.net/publication/314725023_The_hydrogeology_of_crystalline_rocks_as_supporting_evidence_for_tectonic_inception_in_some_epigean_endokarsts" TargetMode="Externa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ripadvisor.com.my/LocationPhotoDirectLink-g274887-d5772701-i86037445-Tigair-Budapest_Central_Hungary.html" TargetMode="External"/><Relationship Id="rId4" Type="http://schemas.openxmlformats.org/officeDocument/2006/relationships/hyperlink" Target="https://www.tripadvisor.com.my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nk.springer.com/article/10.1007/s10040-017-1591-3" TargetMode="External"/><Relationship Id="rId4" Type="http://schemas.openxmlformats.org/officeDocument/2006/relationships/hyperlink" Target="https://www.researchgate.net/publication/332415580_Characterization_of_the_regional_groundwater_flow_system_in_South_Transdanubia_Hungary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esearchgate.net/publication/279199944_Basin-scale_conceptual_groundwater_flow_model_for_an_unconfined_and_confined_thick_carbonate_region" TargetMode="External"/><Relationship Id="rId4" Type="http://schemas.openxmlformats.org/officeDocument/2006/relationships/hyperlink" Target="ftp://sitelftp.unine.ch/Kiraly/Papers/KiralyL-03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iencedirect.com/science/article/pii/S0012821X08001337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aternary.uibk.ac.at/Methods/Cave-Monitoring.aspx" TargetMode="External"/><Relationship Id="rId4" Type="http://schemas.openxmlformats.org/officeDocument/2006/relationships/image" Target="../media/image7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aternary.uibk.ac.at/Methods/Cave-Monitoring.aspx" TargetMode="External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ciencedirect.com/science/article/pii/S0022169410005950" TargetMode="External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anacomp.net/miroc-mountain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avernas.org.br/anais26cbe/26CBE_493-498.pdf" TargetMode="External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witter.com/postojnacav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f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anacomp.net/miroc-mountain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speleologija.eu/lukinajama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hyperlink" Target="https://www.un-igrac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fif"/><Relationship Id="rId5" Type="http://schemas.openxmlformats.org/officeDocument/2006/relationships/image" Target="../media/image22.jpg"/><Relationship Id="rId4" Type="http://schemas.openxmlformats.org/officeDocument/2006/relationships/image" Target="../media/image21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fi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rge waterfall next to a rock&#10;&#10;Description automatically generated">
            <a:extLst>
              <a:ext uri="{FF2B5EF4-FFF2-40B4-BE49-F238E27FC236}">
                <a16:creationId xmlns:a16="http://schemas.microsoft.com/office/drawing/2014/main" id="{EE051C71-55BA-4F5C-A4B1-E14161D97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" b="131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81872E-3835-4B48-B056-7F03A553B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28151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Karst Hydrogeology </a:t>
            </a:r>
            <a:b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 Trends in Instrumentation, Monitoring and Flow Modeling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FD39E-0B02-4525-827C-F9CF81477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522804"/>
            <a:ext cx="10058400" cy="438898"/>
          </a:xfrm>
        </p:spPr>
        <p:txBody>
          <a:bodyPr>
            <a:norm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Seminar 1: THURSDAY </a:t>
            </a:r>
            <a:r>
              <a:rPr lang="en-US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25, 2019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BCBACD7-CD24-4F36-A265-D5111FC7C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878" y="5215700"/>
            <a:ext cx="941489" cy="946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AA148B-0995-4954-8864-9B52A8E2F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3" y="5356548"/>
            <a:ext cx="1711610" cy="63177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141B87DD-4610-4F49-9008-FAB71B6B8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00" y="5048458"/>
            <a:ext cx="3015658" cy="1090247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D2DE58E9-DEB3-4D24-8BEE-D6B9C9187E80}"/>
              </a:ext>
            </a:extLst>
          </p:cNvPr>
          <p:cNvSpPr txBox="1">
            <a:spLocks/>
          </p:cNvSpPr>
          <p:nvPr/>
        </p:nvSpPr>
        <p:spPr>
          <a:xfrm>
            <a:off x="1116218" y="4029564"/>
            <a:ext cx="10058400" cy="274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(LEARNINGS FROM THE 27</a:t>
            </a:r>
            <a:r>
              <a:rPr lang="en-US" sz="11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international Karstological school)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1621A7-1A88-4398-A824-B5ACB0DE5D6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753" y="5283010"/>
            <a:ext cx="2087524" cy="745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AC9B75-E097-4128-915C-C888A8A389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4559" y="5239632"/>
            <a:ext cx="2219602" cy="9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63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7F7078-2A5C-4593-84F5-C23AEB2E535B}"/>
              </a:ext>
            </a:extLst>
          </p:cNvPr>
          <p:cNvSpPr txBox="1"/>
          <p:nvPr/>
        </p:nvSpPr>
        <p:spPr>
          <a:xfrm>
            <a:off x="0" y="0"/>
            <a:ext cx="1495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548A5-FC7F-47A9-A0D6-E669061FEC3C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32BADB-C1AD-4978-A60C-6228DAAE1BDC}"/>
              </a:ext>
            </a:extLst>
          </p:cNvPr>
          <p:cNvSpPr txBox="1">
            <a:spLocks/>
          </p:cNvSpPr>
          <p:nvPr/>
        </p:nvSpPr>
        <p:spPr>
          <a:xfrm>
            <a:off x="1032622" y="1771160"/>
            <a:ext cx="4942014" cy="736282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u="sng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43335F-EC0E-49D7-B799-048172292A59}"/>
              </a:ext>
            </a:extLst>
          </p:cNvPr>
          <p:cNvSpPr txBox="1">
            <a:spLocks/>
          </p:cNvSpPr>
          <p:nvPr/>
        </p:nvSpPr>
        <p:spPr>
          <a:xfrm>
            <a:off x="747865" y="5816689"/>
            <a:ext cx="3192163" cy="564289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SCALLOPS</a:t>
            </a:r>
          </a:p>
        </p:txBody>
      </p:sp>
      <p:pic>
        <p:nvPicPr>
          <p:cNvPr id="11" name="Picture 10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CB8676B6-285A-42D2-AA05-760896465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98"/>
          <a:stretch/>
        </p:blipFill>
        <p:spPr>
          <a:xfrm>
            <a:off x="7723003" y="3135095"/>
            <a:ext cx="4305145" cy="2838907"/>
          </a:xfrm>
          <a:prstGeom prst="rect">
            <a:avLst/>
          </a:prstGeom>
        </p:spPr>
      </p:pic>
      <p:pic>
        <p:nvPicPr>
          <p:cNvPr id="13" name="Picture 12" descr="A picture containing elephant, outdoor, wall&#10;&#10;Description automatically generated">
            <a:extLst>
              <a:ext uri="{FF2B5EF4-FFF2-40B4-BE49-F238E27FC236}">
                <a16:creationId xmlns:a16="http://schemas.microsoft.com/office/drawing/2014/main" id="{40312B1F-5285-4BEC-BDE7-0B2EF24DC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4491683" y="2485918"/>
            <a:ext cx="2989064" cy="34362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C57D92-9FC5-4CC6-B3A8-D6C8A83D843C}"/>
              </a:ext>
            </a:extLst>
          </p:cNvPr>
          <p:cNvSpPr/>
          <p:nvPr/>
        </p:nvSpPr>
        <p:spPr>
          <a:xfrm>
            <a:off x="4354645" y="5868000"/>
            <a:ext cx="3368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PASSAGE MORPHOLOGY</a:t>
            </a:r>
          </a:p>
        </p:txBody>
      </p:sp>
      <p:pic>
        <p:nvPicPr>
          <p:cNvPr id="17" name="Picture 1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F722CD6-1547-4588-88EF-74C0088A3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824" y="42990"/>
            <a:ext cx="4308227" cy="30827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6FC6D7-A459-4BF4-8090-3383B68BC1CC}"/>
              </a:ext>
            </a:extLst>
          </p:cNvPr>
          <p:cNvSpPr/>
          <p:nvPr/>
        </p:nvSpPr>
        <p:spPr>
          <a:xfrm>
            <a:off x="8416201" y="5919313"/>
            <a:ext cx="2821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CAVE MORPHOLOGY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08B8E7-04BE-4916-9F39-56D623B3D028}"/>
              </a:ext>
            </a:extLst>
          </p:cNvPr>
          <p:cNvSpPr/>
          <p:nvPr/>
        </p:nvSpPr>
        <p:spPr>
          <a:xfrm>
            <a:off x="10997097" y="4356"/>
            <a:ext cx="10310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(Palmer, 1991)</a:t>
            </a:r>
          </a:p>
        </p:txBody>
      </p:sp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0EA28C-B8C5-4F19-9319-B84F75C6ED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/>
          <a:stretch/>
        </p:blipFill>
        <p:spPr>
          <a:xfrm>
            <a:off x="115820" y="1020123"/>
            <a:ext cx="4133607" cy="48177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3783FDD-1181-405B-961F-CE2977858939}"/>
              </a:ext>
            </a:extLst>
          </p:cNvPr>
          <p:cNvSpPr/>
          <p:nvPr/>
        </p:nvSpPr>
        <p:spPr>
          <a:xfrm>
            <a:off x="2748695" y="4005816"/>
            <a:ext cx="15007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(White &amp; Culver, 2012)</a:t>
            </a:r>
          </a:p>
        </p:txBody>
      </p: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A24AA1-B84D-4C71-BC1E-56FE7F30D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83" y="135161"/>
            <a:ext cx="2989064" cy="23507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474395-0284-4F1F-A440-673EC6D0F66B}"/>
              </a:ext>
            </a:extLst>
          </p:cNvPr>
          <p:cNvSpPr/>
          <p:nvPr/>
        </p:nvSpPr>
        <p:spPr>
          <a:xfrm>
            <a:off x="6449696" y="-53649"/>
            <a:ext cx="10310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(Palmer, 1991)</a:t>
            </a:r>
          </a:p>
        </p:txBody>
      </p:sp>
    </p:spTree>
    <p:extLst>
      <p:ext uri="{BB962C8B-B14F-4D97-AF65-F5344CB8AC3E}">
        <p14:creationId xmlns:p14="http://schemas.microsoft.com/office/powerpoint/2010/main" val="42195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rock&#10;&#10;Description automatically generated">
            <a:extLst>
              <a:ext uri="{FF2B5EF4-FFF2-40B4-BE49-F238E27FC236}">
                <a16:creationId xmlns:a16="http://schemas.microsoft.com/office/drawing/2014/main" id="{B8C6C52B-E1CA-44E8-91E6-363EA9EBA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r="1730"/>
          <a:stretch/>
        </p:blipFill>
        <p:spPr>
          <a:xfrm>
            <a:off x="3698894" y="1181462"/>
            <a:ext cx="4559269" cy="441293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4F4803-7D08-4951-95F9-A23C9A1B1E0B}"/>
              </a:ext>
            </a:extLst>
          </p:cNvPr>
          <p:cNvSpPr txBox="1">
            <a:spLocks/>
          </p:cNvSpPr>
          <p:nvPr/>
        </p:nvSpPr>
        <p:spPr>
          <a:xfrm>
            <a:off x="4738113" y="5470297"/>
            <a:ext cx="3192163" cy="69217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DYE TRACING</a:t>
            </a:r>
          </a:p>
        </p:txBody>
      </p:sp>
      <p:pic>
        <p:nvPicPr>
          <p:cNvPr id="12" name="Picture 11" descr="A picture containing tree, outdoor, smoke, fire&#10;&#10;Description automatically generated">
            <a:extLst>
              <a:ext uri="{FF2B5EF4-FFF2-40B4-BE49-F238E27FC236}">
                <a16:creationId xmlns:a16="http://schemas.microsoft.com/office/drawing/2014/main" id="{F10E1518-A49E-4592-BAEA-5E652595F2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7" t="15330" r="23940" b="25418"/>
          <a:stretch/>
        </p:blipFill>
        <p:spPr>
          <a:xfrm rot="5400000">
            <a:off x="-287975" y="1695222"/>
            <a:ext cx="4287186" cy="325966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B44DC0-ED42-45FC-9C83-14DB1AA837D8}"/>
              </a:ext>
            </a:extLst>
          </p:cNvPr>
          <p:cNvSpPr txBox="1">
            <a:spLocks/>
          </p:cNvSpPr>
          <p:nvPr/>
        </p:nvSpPr>
        <p:spPr>
          <a:xfrm>
            <a:off x="0" y="5531523"/>
            <a:ext cx="4410279" cy="69217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WATER WELL MONITORING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4387CB-D1A0-4297-AAD7-B0F7AA3CBA4D}"/>
              </a:ext>
            </a:extLst>
          </p:cNvPr>
          <p:cNvSpPr txBox="1"/>
          <p:nvPr/>
        </p:nvSpPr>
        <p:spPr>
          <a:xfrm>
            <a:off x="0" y="0"/>
            <a:ext cx="1495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2EE5E-D405-432E-9617-7311C7A093CF}"/>
              </a:ext>
            </a:extLst>
          </p:cNvPr>
          <p:cNvSpPr/>
          <p:nvPr/>
        </p:nvSpPr>
        <p:spPr>
          <a:xfrm>
            <a:off x="6910358" y="1181462"/>
            <a:ext cx="14253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https://pubs.usgs.gov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C5B981-0458-4D7D-BCC7-54DD00DEB020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9" name="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4D2423FB-E314-4BD6-A779-CFEFF52DC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23" y="3386071"/>
            <a:ext cx="3596875" cy="2352956"/>
          </a:xfrm>
          <a:prstGeom prst="rect">
            <a:avLst/>
          </a:prstGeom>
        </p:spPr>
      </p:pic>
      <p:pic>
        <p:nvPicPr>
          <p:cNvPr id="21" name="Picture 20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6D55062A-22AD-48D7-88FB-8C8FCD0FE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1" y="107794"/>
            <a:ext cx="3518640" cy="313159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8F8E4E9-F5DA-45E6-99D0-2346C19324ED}"/>
              </a:ext>
            </a:extLst>
          </p:cNvPr>
          <p:cNvSpPr txBox="1">
            <a:spLocks/>
          </p:cNvSpPr>
          <p:nvPr/>
        </p:nvSpPr>
        <p:spPr>
          <a:xfrm>
            <a:off x="9417648" y="5437830"/>
            <a:ext cx="3192163" cy="69217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DATA LOGGERS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304918-A54D-4729-989E-4D2B8F6B2CFA}"/>
              </a:ext>
            </a:extLst>
          </p:cNvPr>
          <p:cNvSpPr/>
          <p:nvPr/>
        </p:nvSpPr>
        <p:spPr>
          <a:xfrm>
            <a:off x="10505877" y="3357640"/>
            <a:ext cx="16017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GPSForestry-suppliers.com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5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F5C30FE2-DDD3-4C8A-9043-F3E9FB8AE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 b="6036"/>
          <a:stretch/>
        </p:blipFill>
        <p:spPr>
          <a:xfrm>
            <a:off x="-3155" y="-412312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656DE-4D53-4B23-AC5B-16FE0D86FB33}"/>
              </a:ext>
            </a:extLst>
          </p:cNvPr>
          <p:cNvSpPr/>
          <p:nvPr/>
        </p:nvSpPr>
        <p:spPr>
          <a:xfrm>
            <a:off x="8363697" y="-412312"/>
            <a:ext cx="13821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http://tiny.cc/mil09y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2478F-F57E-4747-BD43-94C6DA43B468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E1732F-DF51-4529-9BDE-F9866B1817B4}"/>
              </a:ext>
            </a:extLst>
          </p:cNvPr>
          <p:cNvSpPr txBox="1">
            <a:spLocks/>
          </p:cNvSpPr>
          <p:nvPr/>
        </p:nvSpPr>
        <p:spPr>
          <a:xfrm>
            <a:off x="6928033" y="2971805"/>
            <a:ext cx="4410279" cy="69217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/>
              <a:t>CAVE DIVING</a:t>
            </a:r>
          </a:p>
        </p:txBody>
      </p:sp>
    </p:spTree>
    <p:extLst>
      <p:ext uri="{BB962C8B-B14F-4D97-AF65-F5344CB8AC3E}">
        <p14:creationId xmlns:p14="http://schemas.microsoft.com/office/powerpoint/2010/main" val="142285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1D525-17B4-45EE-83C3-D19E9934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672" y="70902"/>
            <a:ext cx="6736897" cy="888024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SESSION 1: KARST HYDROGEOLOGY –</a:t>
            </a:r>
            <a:br>
              <a:rPr lang="en-US" sz="3200" b="1" dirty="0"/>
            </a:br>
            <a:r>
              <a:rPr lang="en-US" sz="3200" b="1" dirty="0"/>
              <a:t>PAST, PRESENT AND FUTURE</a:t>
            </a:r>
            <a:endParaRPr lang="en-US" sz="32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EA2E6D-3314-400B-98D4-4570FC5E9E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5400" y="1029828"/>
          <a:ext cx="6930189" cy="55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Placeholder 5" descr="A large room&#10;&#10;Description automatically generated">
            <a:extLst>
              <a:ext uri="{FF2B5EF4-FFF2-40B4-BE49-F238E27FC236}">
                <a16:creationId xmlns:a16="http://schemas.microsoft.com/office/drawing/2014/main" id="{D145C20F-F0CA-4484-8813-33F5151544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6" t="-1" r="13795" b="-1"/>
          <a:stretch/>
        </p:blipFill>
        <p:spPr>
          <a:xfrm>
            <a:off x="-849086" y="0"/>
            <a:ext cx="58293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999B0-D92E-404E-9FC1-3CA41422FA7D}"/>
              </a:ext>
            </a:extLst>
          </p:cNvPr>
          <p:cNvSpPr txBox="1"/>
          <p:nvPr/>
        </p:nvSpPr>
        <p:spPr>
          <a:xfrm>
            <a:off x="-849086" y="6581253"/>
            <a:ext cx="12715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by: IKS ZASU</a:t>
            </a:r>
          </a:p>
        </p:txBody>
      </p:sp>
    </p:spTree>
    <p:extLst>
      <p:ext uri="{BB962C8B-B14F-4D97-AF65-F5344CB8AC3E}">
        <p14:creationId xmlns:p14="http://schemas.microsoft.com/office/powerpoint/2010/main" val="569897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2C191E69-19FB-4D82-8196-351396679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5" b="3705"/>
          <a:stretch/>
        </p:blipFill>
        <p:spPr>
          <a:xfrm>
            <a:off x="3194" y="0"/>
            <a:ext cx="1219198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8BD40-83A0-474A-A914-0FD6C994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1" y="1475234"/>
            <a:ext cx="3331984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Structural control on water circulation in the </a:t>
            </a:r>
            <a:r>
              <a:rPr lang="en-US" sz="2800" b="1" dirty="0" err="1">
                <a:solidFill>
                  <a:schemeClr val="tx1"/>
                </a:solidFill>
              </a:rPr>
              <a:t>Bossea</a:t>
            </a:r>
            <a:r>
              <a:rPr lang="en-US" sz="2800" b="1" dirty="0">
                <a:solidFill>
                  <a:schemeClr val="tx1"/>
                </a:solidFill>
              </a:rPr>
              <a:t> karst system – Piedmont Italy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D4086C-60EE-43A6-BBC6-81865ABBAD31}"/>
              </a:ext>
            </a:extLst>
          </p:cNvPr>
          <p:cNvSpPr/>
          <p:nvPr/>
        </p:nvSpPr>
        <p:spPr>
          <a:xfrm>
            <a:off x="1846217" y="4693379"/>
            <a:ext cx="137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(A. </a:t>
            </a:r>
            <a:r>
              <a:rPr lang="en-US" dirty="0" err="1"/>
              <a:t>Nannoni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C896C-E8FB-4FA5-B527-E6EC9A269C70}"/>
              </a:ext>
            </a:extLst>
          </p:cNvPr>
          <p:cNvSpPr/>
          <p:nvPr/>
        </p:nvSpPr>
        <p:spPr>
          <a:xfrm>
            <a:off x="3193" y="6164807"/>
            <a:ext cx="14863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u="sng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thegoldenscope.com</a:t>
            </a: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0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429BAA-B6F1-470E-B7D9-AE10E65EC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98" y="623056"/>
            <a:ext cx="6282421" cy="48482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AF1951-D019-403D-B18B-2261214C9ED1}"/>
              </a:ext>
            </a:extLst>
          </p:cNvPr>
          <p:cNvSpPr/>
          <p:nvPr/>
        </p:nvSpPr>
        <p:spPr>
          <a:xfrm>
            <a:off x="250371" y="6417580"/>
            <a:ext cx="10610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Structural control on water circulation in the </a:t>
            </a:r>
            <a:r>
              <a:rPr lang="en-US" b="1" u="sng" dirty="0" err="1">
                <a:solidFill>
                  <a:schemeClr val="bg1"/>
                </a:solidFill>
              </a:rPr>
              <a:t>Bossea</a:t>
            </a:r>
            <a:r>
              <a:rPr lang="en-US" b="1" u="sng" dirty="0">
                <a:solidFill>
                  <a:schemeClr val="bg1"/>
                </a:solidFill>
              </a:rPr>
              <a:t> karst system – Piedmont Italy </a:t>
            </a:r>
            <a:r>
              <a:rPr lang="en-US" sz="1200" dirty="0">
                <a:solidFill>
                  <a:schemeClr val="bg1"/>
                </a:solidFill>
              </a:rPr>
              <a:t>   (A. </a:t>
            </a:r>
            <a:r>
              <a:rPr lang="en-US" sz="1200" dirty="0" err="1">
                <a:solidFill>
                  <a:schemeClr val="bg1"/>
                </a:solidFill>
              </a:rPr>
              <a:t>Nannoni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88DDED6-3488-45CE-AE7C-3C7C1697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856"/>
            <a:ext cx="5765800" cy="5380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00EEB-450E-4C3E-9CF8-5AB5ABA241F0}"/>
              </a:ext>
            </a:extLst>
          </p:cNvPr>
          <p:cNvSpPr txBox="1"/>
          <p:nvPr/>
        </p:nvSpPr>
        <p:spPr>
          <a:xfrm>
            <a:off x="10433849" y="726675"/>
            <a:ext cx="1597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(Vigna et al., 2017)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4469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AF1951-D019-403D-B18B-2261214C9ED1}"/>
              </a:ext>
            </a:extLst>
          </p:cNvPr>
          <p:cNvSpPr/>
          <p:nvPr/>
        </p:nvSpPr>
        <p:spPr>
          <a:xfrm>
            <a:off x="250371" y="6417580"/>
            <a:ext cx="10610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Structural control on water circulation in the </a:t>
            </a:r>
            <a:r>
              <a:rPr lang="en-US" b="1" u="sng" dirty="0" err="1">
                <a:solidFill>
                  <a:schemeClr val="bg1"/>
                </a:solidFill>
              </a:rPr>
              <a:t>Bossea</a:t>
            </a:r>
            <a:r>
              <a:rPr lang="en-US" b="1" u="sng" dirty="0">
                <a:solidFill>
                  <a:schemeClr val="bg1"/>
                </a:solidFill>
              </a:rPr>
              <a:t> karst system – Piedmont Italy </a:t>
            </a:r>
            <a:r>
              <a:rPr lang="en-US" sz="1200" dirty="0">
                <a:solidFill>
                  <a:schemeClr val="bg1"/>
                </a:solidFill>
              </a:rPr>
              <a:t>   (A. </a:t>
            </a:r>
            <a:r>
              <a:rPr lang="en-US" sz="1200" dirty="0" err="1">
                <a:solidFill>
                  <a:schemeClr val="bg1"/>
                </a:solidFill>
              </a:rPr>
              <a:t>Nannoni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Picture 8" descr="A picture containing indoor, photo, wall&#10;&#10;Description automatically generated">
            <a:extLst>
              <a:ext uri="{FF2B5EF4-FFF2-40B4-BE49-F238E27FC236}">
                <a16:creationId xmlns:a16="http://schemas.microsoft.com/office/drawing/2014/main" id="{533A1BDC-18E8-47FF-97C1-CF64E1FC9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" y="323879"/>
            <a:ext cx="4551743" cy="5939813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AD4BD3-DACC-4507-869B-12295FE3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77"/>
            <a:ext cx="5522867" cy="2687752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E9F1F73-CE06-44F6-BD54-5DA395AD8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17121"/>
            <a:ext cx="5516033" cy="29897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879344-52D6-4D9F-B28F-9505961955F0}"/>
              </a:ext>
            </a:extLst>
          </p:cNvPr>
          <p:cNvSpPr/>
          <p:nvPr/>
        </p:nvSpPr>
        <p:spPr>
          <a:xfrm>
            <a:off x="5845629" y="253386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Flow rates were found to remain constant which indicates a very stable baseflow.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142FE7-4B25-4F5A-8753-600461881387}"/>
              </a:ext>
            </a:extLst>
          </p:cNvPr>
          <p:cNvSpPr/>
          <p:nvPr/>
        </p:nvSpPr>
        <p:spPr>
          <a:xfrm>
            <a:off x="6133214" y="595591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Slow drips in the cave respond in a very quick manner to the rain events.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6BA93-48E2-42C2-81BD-DA542C5F32A0}"/>
              </a:ext>
            </a:extLst>
          </p:cNvPr>
          <p:cNvSpPr txBox="1"/>
          <p:nvPr/>
        </p:nvSpPr>
        <p:spPr>
          <a:xfrm>
            <a:off x="2937013" y="20577"/>
            <a:ext cx="1597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6"/>
              </a:rPr>
              <a:t>(Vigna et al., 2017)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4444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view of a lake surrounded by a body of water&#10;&#10;Description automatically generated">
            <a:extLst>
              <a:ext uri="{FF2B5EF4-FFF2-40B4-BE49-F238E27FC236}">
                <a16:creationId xmlns:a16="http://schemas.microsoft.com/office/drawing/2014/main" id="{8EF00774-BB95-4D85-8702-CDFA52EFB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 b="12265"/>
          <a:stretch/>
        </p:blipFill>
        <p:spPr>
          <a:xfrm>
            <a:off x="-3254" y="0"/>
            <a:ext cx="1219198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B7834-4667-4439-B66B-D8AF3097A655}"/>
              </a:ext>
            </a:extLst>
          </p:cNvPr>
          <p:cNvSpPr txBox="1">
            <a:spLocks/>
          </p:cNvSpPr>
          <p:nvPr/>
        </p:nvSpPr>
        <p:spPr>
          <a:xfrm>
            <a:off x="854277" y="1475234"/>
            <a:ext cx="3214307" cy="2901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</a:t>
            </a:r>
            <a:r>
              <a:rPr kumimoji="0" lang="en-US" sz="2600" b="1" i="0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Châtaigniers</a:t>
            </a:r>
            <a:r>
              <a:rPr kumimoji="0" lang="en-US" sz="2600" b="1" i="0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cave (</a:t>
            </a:r>
            <a:r>
              <a:rPr kumimoji="0" lang="en-US" sz="2600" b="1" i="0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Ardèche</a:t>
            </a:r>
            <a:r>
              <a:rPr kumimoji="0" lang="en-US" sz="2600" b="1" i="0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 France): an indicator of Pleistocene variations and </a:t>
            </a:r>
            <a:r>
              <a:rPr kumimoji="0" lang="en-US" sz="2600" b="1" i="0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Combe</a:t>
            </a:r>
            <a:r>
              <a:rPr kumimoji="0" lang="en-US" sz="2600" b="1" i="0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600" b="1" i="0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d’Arc</a:t>
            </a:r>
            <a:r>
              <a:rPr kumimoji="0" lang="en-US" sz="2600" b="1" i="0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meander shortcut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551465-D39C-44D5-B59C-B560265A0C0E}"/>
              </a:ext>
            </a:extLst>
          </p:cNvPr>
          <p:cNvSpPr/>
          <p:nvPr/>
        </p:nvSpPr>
        <p:spPr>
          <a:xfrm>
            <a:off x="1711838" y="4595565"/>
            <a:ext cx="1304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Genuite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B68BFA-62EF-41D0-ACAD-7020FE505004}"/>
              </a:ext>
            </a:extLst>
          </p:cNvPr>
          <p:cNvSpPr/>
          <p:nvPr/>
        </p:nvSpPr>
        <p:spPr>
          <a:xfrm>
            <a:off x="10543724" y="8683"/>
            <a:ext cx="16450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www.tourist-paradise.com</a:t>
            </a:r>
          </a:p>
        </p:txBody>
      </p:sp>
    </p:spTree>
    <p:extLst>
      <p:ext uri="{BB962C8B-B14F-4D97-AF65-F5344CB8AC3E}">
        <p14:creationId xmlns:p14="http://schemas.microsoft.com/office/powerpoint/2010/main" val="1984581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0AB3DE8-F9A8-48FC-9DC7-C4DF55958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7" y="21576"/>
            <a:ext cx="6007413" cy="62754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7D4E0E-AF82-4933-A278-40E9993316EC}"/>
              </a:ext>
            </a:extLst>
          </p:cNvPr>
          <p:cNvSpPr/>
          <p:nvPr/>
        </p:nvSpPr>
        <p:spPr>
          <a:xfrm>
            <a:off x="119743" y="6408362"/>
            <a:ext cx="12315034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u="sng" spc="-5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Châtaigniers</a:t>
            </a: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cave (</a:t>
            </a:r>
            <a:r>
              <a:rPr lang="en-US" b="1" u="sng" spc="-5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Ardèche</a:t>
            </a: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France): an indicator of Pleistocene variations and </a:t>
            </a:r>
            <a:r>
              <a:rPr lang="en-US" b="1" u="sng" spc="-5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Combe</a:t>
            </a: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spc="-5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d’Arc</a:t>
            </a: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meander shortcut </a:t>
            </a:r>
            <a:r>
              <a:rPr lang="en-US" sz="1200" dirty="0">
                <a:solidFill>
                  <a:srgbClr val="FFFFFF"/>
                </a:solidFill>
              </a:rPr>
              <a:t>(K. </a:t>
            </a:r>
            <a:r>
              <a:rPr lang="en-US" sz="1200" dirty="0" err="1">
                <a:solidFill>
                  <a:srgbClr val="FFFFFF"/>
                </a:solidFill>
              </a:rPr>
              <a:t>Genuite</a:t>
            </a:r>
            <a:r>
              <a:rPr lang="en-US" sz="1200" dirty="0">
                <a:solidFill>
                  <a:srgbClr val="FFFFFF"/>
                </a:solidFill>
              </a:rPr>
              <a:t>)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pc="-50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99CC2A18-CF99-4707-B451-508E8B18A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69" y="949704"/>
            <a:ext cx="5324727" cy="35479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6B6996-29B2-42AD-AC5E-A2AF6D567A6E}"/>
              </a:ext>
            </a:extLst>
          </p:cNvPr>
          <p:cNvSpPr/>
          <p:nvPr/>
        </p:nvSpPr>
        <p:spPr>
          <a:xfrm>
            <a:off x="9766792" y="1030710"/>
            <a:ext cx="20890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https://www.amusingplanet.com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0A1B59-82AC-42CB-A6BD-1A98E793A504}"/>
              </a:ext>
            </a:extLst>
          </p:cNvPr>
          <p:cNvSpPr/>
          <p:nvPr/>
        </p:nvSpPr>
        <p:spPr>
          <a:xfrm>
            <a:off x="6460065" y="4852855"/>
            <a:ext cx="55795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did the </a:t>
            </a:r>
            <a:r>
              <a:rPr lang="en-US" sz="2400" dirty="0" err="1"/>
              <a:t>the</a:t>
            </a:r>
            <a:r>
              <a:rPr lang="en-US" sz="2400" dirty="0"/>
              <a:t> river and the </a:t>
            </a:r>
            <a:r>
              <a:rPr lang="en-US" sz="2400" dirty="0" err="1"/>
              <a:t>endokarst</a:t>
            </a:r>
            <a:r>
              <a:rPr lang="en-US" sz="2400" dirty="0"/>
              <a:t> interacted during the river incision and the short-cutting process?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8FB3C-53BD-4421-9FA4-D07BF92A3FA1}"/>
              </a:ext>
            </a:extLst>
          </p:cNvPr>
          <p:cNvSpPr/>
          <p:nvPr/>
        </p:nvSpPr>
        <p:spPr>
          <a:xfrm>
            <a:off x="2979225" y="89351"/>
            <a:ext cx="14318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100" dirty="0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Genuite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al., 2019 )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85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3DE8-F9A8-48FC-9DC7-C4DF55958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30" y="49933"/>
            <a:ext cx="6091551" cy="62978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7D4E0E-AF82-4933-A278-40E9993316EC}"/>
              </a:ext>
            </a:extLst>
          </p:cNvPr>
          <p:cNvSpPr/>
          <p:nvPr/>
        </p:nvSpPr>
        <p:spPr>
          <a:xfrm>
            <a:off x="119742" y="6410829"/>
            <a:ext cx="12224657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u="sng" spc="-5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Châtaigniers</a:t>
            </a: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cave (</a:t>
            </a:r>
            <a:r>
              <a:rPr lang="en-US" b="1" u="sng" spc="-5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Ardèche</a:t>
            </a: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France): an indicator of Pleistocene variations and </a:t>
            </a:r>
            <a:r>
              <a:rPr lang="en-US" b="1" u="sng" spc="-5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Combe</a:t>
            </a: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spc="-5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d’Arc</a:t>
            </a:r>
            <a:r>
              <a:rPr lang="en-US" b="1" u="sng" spc="-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meander shortcut  </a:t>
            </a:r>
            <a:r>
              <a:rPr lang="en-US" sz="1200" dirty="0">
                <a:solidFill>
                  <a:srgbClr val="FFFFFF"/>
                </a:solidFill>
              </a:rPr>
              <a:t>(K. </a:t>
            </a:r>
            <a:r>
              <a:rPr lang="en-US" sz="1200" dirty="0" err="1">
                <a:solidFill>
                  <a:srgbClr val="FFFFFF"/>
                </a:solidFill>
              </a:rPr>
              <a:t>Genuite</a:t>
            </a:r>
            <a:r>
              <a:rPr lang="en-US" sz="1200" dirty="0">
                <a:solidFill>
                  <a:srgbClr val="FFFFFF"/>
                </a:solidFill>
              </a:rPr>
              <a:t>)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pc="-50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2020A5-AC0F-4F19-B1C5-1FA3E9852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61" y="0"/>
            <a:ext cx="4792285" cy="3238924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31A1537-680A-4FFB-B2C4-EE076B1D7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61" y="3365318"/>
            <a:ext cx="4936805" cy="28429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A0FF1A-3924-4D97-B418-42962C4D6813}"/>
              </a:ext>
            </a:extLst>
          </p:cNvPr>
          <p:cNvSpPr/>
          <p:nvPr/>
        </p:nvSpPr>
        <p:spPr>
          <a:xfrm>
            <a:off x="10252168" y="3171316"/>
            <a:ext cx="14318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100" dirty="0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Genuite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al., 2019 )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1D525-17B4-45EE-83C3-D19E9934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672" y="70902"/>
            <a:ext cx="6736897" cy="888024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SESSION 1: KARST HYDROGEOLOGY –</a:t>
            </a:r>
            <a:br>
              <a:rPr lang="en-US" sz="3200" b="1" dirty="0"/>
            </a:br>
            <a:r>
              <a:rPr lang="en-US" sz="3200" b="1" dirty="0"/>
              <a:t>PAST, PRESENT AND FUTURE</a:t>
            </a:r>
            <a:endParaRPr lang="en-US" sz="32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EA2E6D-3314-400B-98D4-4570FC5E9E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073206"/>
              </p:ext>
            </p:extLst>
          </p:nvPr>
        </p:nvGraphicFramePr>
        <p:xfrm>
          <a:off x="5105400" y="1029828"/>
          <a:ext cx="6930189" cy="55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Placeholder 5" descr="A large room&#10;&#10;Description automatically generated">
            <a:extLst>
              <a:ext uri="{FF2B5EF4-FFF2-40B4-BE49-F238E27FC236}">
                <a16:creationId xmlns:a16="http://schemas.microsoft.com/office/drawing/2014/main" id="{D145C20F-F0CA-4484-8813-33F5151544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6" t="-1" r="13795" b="-1"/>
          <a:stretch/>
        </p:blipFill>
        <p:spPr>
          <a:xfrm>
            <a:off x="-849086" y="0"/>
            <a:ext cx="58293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999B0-D92E-404E-9FC1-3CA41422FA7D}"/>
              </a:ext>
            </a:extLst>
          </p:cNvPr>
          <p:cNvSpPr txBox="1"/>
          <p:nvPr/>
        </p:nvSpPr>
        <p:spPr>
          <a:xfrm>
            <a:off x="-849086" y="6581253"/>
            <a:ext cx="12715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Photo by: IKS ZASU</a:t>
            </a:r>
          </a:p>
        </p:txBody>
      </p:sp>
    </p:spTree>
    <p:extLst>
      <p:ext uri="{BB962C8B-B14F-4D97-AF65-F5344CB8AC3E}">
        <p14:creationId xmlns:p14="http://schemas.microsoft.com/office/powerpoint/2010/main" val="4230496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3FC53C3B-7787-4317-A1CE-9E0AD3401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/>
        </p:blipFill>
        <p:spPr>
          <a:xfrm>
            <a:off x="-143914" y="-118534"/>
            <a:ext cx="12462913" cy="701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76307-9D77-4BD5-A046-BDC5CD6A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6" y="2203367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b="1" dirty="0">
                <a:solidFill>
                  <a:schemeClr val="tx1"/>
                </a:solidFill>
              </a:rPr>
              <a:t>Karst Hydrogeology: </a:t>
            </a:r>
            <a:r>
              <a:rPr lang="en-US" sz="3200" b="1" dirty="0">
                <a:solidFill>
                  <a:schemeClr val="tx1"/>
                </a:solidFill>
              </a:rPr>
              <a:t>The high-flow low-storage extreme in marble aquifers</a:t>
            </a:r>
            <a:br>
              <a:rPr lang="en-US" sz="3200" b="1" u="sng" dirty="0">
                <a:solidFill>
                  <a:schemeClr val="tx1"/>
                </a:solidFill>
              </a:rPr>
            </a:br>
            <a:r>
              <a:rPr lang="en-US" sz="3100" b="1" u="sng" dirty="0">
                <a:solidFill>
                  <a:schemeClr val="tx1"/>
                </a:solidFill>
              </a:rPr>
              <a:t>    </a:t>
            </a:r>
            <a:br>
              <a:rPr lang="en-US" sz="3100" b="1" u="sng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(T. Faulkner)</a:t>
            </a:r>
            <a:endParaRPr lang="en-US" sz="31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2221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46E0B9-C5A9-4129-A446-60C1336A793B}"/>
              </a:ext>
            </a:extLst>
          </p:cNvPr>
          <p:cNvSpPr/>
          <p:nvPr/>
        </p:nvSpPr>
        <p:spPr>
          <a:xfrm>
            <a:off x="310241" y="6428169"/>
            <a:ext cx="8684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Hydrogeology: The high-flow low-storage extreme in marble aquifers    </a:t>
            </a:r>
            <a:r>
              <a:rPr lang="en-US" sz="1200" dirty="0">
                <a:solidFill>
                  <a:schemeClr val="bg1"/>
                </a:solidFill>
              </a:rPr>
              <a:t>(T. Faulkner)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B9D062C-088D-47DA-8D07-B1CCD1BC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9" y="278559"/>
            <a:ext cx="6119621" cy="6079908"/>
          </a:xfrm>
          <a:prstGeom prst="rect">
            <a:avLst/>
          </a:prstGeom>
        </p:spPr>
      </p:pic>
      <p:pic>
        <p:nvPicPr>
          <p:cNvPr id="5" name="Picture 4" descr="A close up of a cave&#10;&#10;Description automatically generated">
            <a:extLst>
              <a:ext uri="{FF2B5EF4-FFF2-40B4-BE49-F238E27FC236}">
                <a16:creationId xmlns:a16="http://schemas.microsoft.com/office/drawing/2014/main" id="{B5EC02D2-AB95-4BB9-9E3F-DCC155B0D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628" y="449350"/>
            <a:ext cx="5174207" cy="34537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0A626F-AD86-41A1-BCED-02BEA0882AAD}"/>
              </a:ext>
            </a:extLst>
          </p:cNvPr>
          <p:cNvSpPr/>
          <p:nvPr/>
        </p:nvSpPr>
        <p:spPr>
          <a:xfrm>
            <a:off x="6993467" y="3972835"/>
            <a:ext cx="5108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Raggejavreraige</a:t>
            </a:r>
            <a:r>
              <a:rPr lang="en-US" sz="2800" b="1" dirty="0"/>
              <a:t> Cave, Norway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89D23-252F-4195-864A-78349C36F445}"/>
              </a:ext>
            </a:extLst>
          </p:cNvPr>
          <p:cNvSpPr txBox="1"/>
          <p:nvPr/>
        </p:nvSpPr>
        <p:spPr>
          <a:xfrm>
            <a:off x="2634199" y="1560"/>
            <a:ext cx="118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(Faulkner, 2006)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9BBCE-DFA0-4EF5-A224-C198FA267B60}"/>
              </a:ext>
            </a:extLst>
          </p:cNvPr>
          <p:cNvSpPr/>
          <p:nvPr/>
        </p:nvSpPr>
        <p:spPr>
          <a:xfrm>
            <a:off x="10780639" y="449350"/>
            <a:ext cx="132119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http://tiny.cc/lov99y</a:t>
            </a:r>
          </a:p>
        </p:txBody>
      </p:sp>
    </p:spTree>
    <p:extLst>
      <p:ext uri="{BB962C8B-B14F-4D97-AF65-F5344CB8AC3E}">
        <p14:creationId xmlns:p14="http://schemas.microsoft.com/office/powerpoint/2010/main" val="87132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82D50E3-5F1E-4270-8B0B-EFDD92185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 b="11704"/>
          <a:stretch/>
        </p:blipFill>
        <p:spPr>
          <a:xfrm>
            <a:off x="-3174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CF3F8-7F27-4AD1-8642-56BF4099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2980269"/>
            <a:ext cx="6985000" cy="15804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Comprehensive hydraulic and </a:t>
            </a:r>
            <a:r>
              <a:rPr lang="en-US" sz="3200" b="1" dirty="0" err="1">
                <a:solidFill>
                  <a:schemeClr val="tx1"/>
                </a:solidFill>
              </a:rPr>
              <a:t>hydrochemical</a:t>
            </a:r>
            <a:r>
              <a:rPr lang="en-US" sz="3200" b="1" dirty="0">
                <a:solidFill>
                  <a:schemeClr val="tx1"/>
                </a:solidFill>
              </a:rPr>
              <a:t> interpretation of a karst area in South Hungary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57FA7F-427E-4618-A8CC-1288F3B7CDFB}"/>
              </a:ext>
            </a:extLst>
          </p:cNvPr>
          <p:cNvSpPr/>
          <p:nvPr/>
        </p:nvSpPr>
        <p:spPr>
          <a:xfrm>
            <a:off x="2667000" y="47050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(K. </a:t>
            </a:r>
            <a:r>
              <a:rPr lang="en-US" dirty="0" err="1"/>
              <a:t>Csondor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58E06E-23CB-4848-9BB4-D3B09E91D78C}"/>
              </a:ext>
            </a:extLst>
          </p:cNvPr>
          <p:cNvSpPr/>
          <p:nvPr/>
        </p:nvSpPr>
        <p:spPr>
          <a:xfrm>
            <a:off x="11344212" y="-635649"/>
            <a:ext cx="26503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https://www.tripadvisor.com.my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10E2F-2E14-4C23-BDBD-4A4269C14F2D}"/>
              </a:ext>
            </a:extLst>
          </p:cNvPr>
          <p:cNvSpPr txBox="1"/>
          <p:nvPr/>
        </p:nvSpPr>
        <p:spPr>
          <a:xfrm>
            <a:off x="11225358" y="6123801"/>
            <a:ext cx="969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Credit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73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138A24-30D9-43E1-93F5-0AB9A29681C7}"/>
              </a:ext>
            </a:extLst>
          </p:cNvPr>
          <p:cNvSpPr/>
          <p:nvPr/>
        </p:nvSpPr>
        <p:spPr>
          <a:xfrm>
            <a:off x="180928" y="6413446"/>
            <a:ext cx="11031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Comprehensive hydraulic and </a:t>
            </a:r>
            <a:r>
              <a:rPr lang="en-US" b="1" u="sng" dirty="0" err="1">
                <a:solidFill>
                  <a:schemeClr val="bg1"/>
                </a:solidFill>
              </a:rPr>
              <a:t>hydrochemical</a:t>
            </a:r>
            <a:r>
              <a:rPr lang="en-US" b="1" u="sng" dirty="0">
                <a:solidFill>
                  <a:schemeClr val="bg1"/>
                </a:solidFill>
              </a:rPr>
              <a:t> interpretation of a karst area in South Hungary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(K. </a:t>
            </a:r>
            <a:r>
              <a:rPr lang="en-US" sz="1200" dirty="0" err="1">
                <a:solidFill>
                  <a:schemeClr val="bg1"/>
                </a:solidFill>
              </a:rPr>
              <a:t>Csondor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91E2C25-3555-4E15-ACA2-D12A7CC7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27622"/>
            <a:ext cx="9040723" cy="35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07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138A24-30D9-43E1-93F5-0AB9A29681C7}"/>
              </a:ext>
            </a:extLst>
          </p:cNvPr>
          <p:cNvSpPr/>
          <p:nvPr/>
        </p:nvSpPr>
        <p:spPr>
          <a:xfrm>
            <a:off x="180928" y="6413446"/>
            <a:ext cx="11031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Comprehensive hydraulic and </a:t>
            </a:r>
            <a:r>
              <a:rPr lang="en-US" b="1" u="sng" dirty="0" err="1">
                <a:solidFill>
                  <a:schemeClr val="bg1"/>
                </a:solidFill>
              </a:rPr>
              <a:t>hydrochemical</a:t>
            </a:r>
            <a:r>
              <a:rPr lang="en-US" b="1" u="sng" dirty="0">
                <a:solidFill>
                  <a:schemeClr val="bg1"/>
                </a:solidFill>
              </a:rPr>
              <a:t> interpretation of a karst area in South Hungary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(K. </a:t>
            </a:r>
            <a:r>
              <a:rPr lang="en-US" sz="1200" dirty="0" err="1">
                <a:solidFill>
                  <a:schemeClr val="bg1"/>
                </a:solidFill>
              </a:rPr>
              <a:t>Csondor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022E2-A26B-4686-8977-071B76C5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28" y="130804"/>
            <a:ext cx="4797472" cy="62617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43A603-14C1-4357-928B-4DF15A92FB24}"/>
              </a:ext>
            </a:extLst>
          </p:cNvPr>
          <p:cNvSpPr/>
          <p:nvPr/>
        </p:nvSpPr>
        <p:spPr>
          <a:xfrm>
            <a:off x="5737250" y="300006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(Erhardt et al, 2017)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3F7125F-E195-4F4A-BC0D-9146C90888C5}"/>
              </a:ext>
            </a:extLst>
          </p:cNvPr>
          <p:cNvSpPr txBox="1">
            <a:spLocks/>
          </p:cNvSpPr>
          <p:nvPr/>
        </p:nvSpPr>
        <p:spPr>
          <a:xfrm>
            <a:off x="180928" y="690123"/>
            <a:ext cx="7425267" cy="5712868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sng" dirty="0"/>
              <a:t>Applied Methods: </a:t>
            </a:r>
            <a:r>
              <a:rPr lang="en-US" sz="1600" dirty="0"/>
              <a:t>  </a:t>
            </a:r>
            <a:r>
              <a:rPr lang="en-US" sz="1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600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Csondor</a:t>
            </a:r>
            <a:r>
              <a:rPr lang="en-US" sz="1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2019)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b="1" u="sng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/>
              <a:t>Hydraulic Potential of the Fluid potential field </a:t>
            </a:r>
            <a:r>
              <a:rPr lang="en-US" sz="2400" dirty="0"/>
              <a:t>(pressure elevation profile, tomography potential map)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/>
              <a:t>Numerical Simulation</a:t>
            </a:r>
            <a:r>
              <a:rPr lang="en-US" sz="2400" dirty="0"/>
              <a:t> (regional water flow)</a:t>
            </a:r>
            <a:endParaRPr lang="en-US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/>
              <a:t>Dissolution Experiments </a:t>
            </a:r>
            <a:r>
              <a:rPr lang="en-US" sz="2400" dirty="0"/>
              <a:t>(using limestone tablets)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/>
              <a:t>Stable Isotopes using Radon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7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7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D37708-F603-4192-A2F4-5B9836D456E2}"/>
              </a:ext>
            </a:extLst>
          </p:cNvPr>
          <p:cNvSpPr/>
          <p:nvPr/>
        </p:nvSpPr>
        <p:spPr>
          <a:xfrm>
            <a:off x="10379401" y="5835562"/>
            <a:ext cx="1283493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Erhardt, 2017)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1146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4258A65-BB48-4ED9-A286-DCA42B999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3174" y="0"/>
            <a:ext cx="12191999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165B9-663E-442B-9DEE-00689DC3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517" y="3331444"/>
            <a:ext cx="6470692" cy="12293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 Scale Conceptual Groundwater Flow Model for Carbonate Regions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39E27-8E4C-4F98-8467-18F5629C0D9E}"/>
              </a:ext>
            </a:extLst>
          </p:cNvPr>
          <p:cNvSpPr/>
          <p:nvPr/>
        </p:nvSpPr>
        <p:spPr>
          <a:xfrm>
            <a:off x="-46597" y="-41639"/>
            <a:ext cx="13276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 dirty="0"/>
              <a:t>http://tiny.cc/tdz19y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225A7A1-A553-4D70-8C22-0FF259903E3C}"/>
              </a:ext>
            </a:extLst>
          </p:cNvPr>
          <p:cNvSpPr txBox="1">
            <a:spLocks/>
          </p:cNvSpPr>
          <p:nvPr/>
        </p:nvSpPr>
        <p:spPr>
          <a:xfrm>
            <a:off x="7339773" y="4716375"/>
            <a:ext cx="137857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(A. Toth)</a:t>
            </a:r>
            <a:endParaRPr lang="en-US" sz="2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2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B139D3-E32C-4214-87B5-51DEA8AEBAC3}"/>
              </a:ext>
            </a:extLst>
          </p:cNvPr>
          <p:cNvSpPr txBox="1"/>
          <p:nvPr/>
        </p:nvSpPr>
        <p:spPr>
          <a:xfrm>
            <a:off x="179916" y="206459"/>
            <a:ext cx="1210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Basin-scale model may be used where Classical Karst  are not applicable.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ABF9AE8-81A7-41BA-A23F-9DC9B91D5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90" y="1510911"/>
            <a:ext cx="5771210" cy="3836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5E9C5D-764F-415B-9838-32A32BEAD3D2}"/>
              </a:ext>
            </a:extLst>
          </p:cNvPr>
          <p:cNvSpPr/>
          <p:nvPr/>
        </p:nvSpPr>
        <p:spPr>
          <a:xfrm>
            <a:off x="10537298" y="1557089"/>
            <a:ext cx="1134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4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Kiraly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1975)</a:t>
            </a:r>
            <a:endParaRPr lang="en-US" sz="14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83BE5E-A68C-42E5-A037-43A2C34B1DDE}"/>
              </a:ext>
            </a:extLst>
          </p:cNvPr>
          <p:cNvSpPr txBox="1">
            <a:spLocks/>
          </p:cNvSpPr>
          <p:nvPr/>
        </p:nvSpPr>
        <p:spPr>
          <a:xfrm>
            <a:off x="179915" y="847101"/>
            <a:ext cx="6178551" cy="571286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sng" dirty="0"/>
              <a:t>THEORETICAL CONSIDERATIONS</a:t>
            </a:r>
            <a:r>
              <a:rPr lang="en-US" sz="2600" b="1" dirty="0"/>
              <a:t>   </a:t>
            </a:r>
            <a:r>
              <a:rPr lang="en-US" sz="17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(Toth,2015)</a:t>
            </a:r>
            <a:r>
              <a:rPr lang="en-US" sz="2600" dirty="0"/>
              <a:t>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700" dirty="0"/>
              <a:t>Gravity-driven regional groundwater flow (GDRGF) and hydraulic continuity of thick carbonate ranges</a:t>
            </a:r>
            <a:endParaRPr lang="en-US" sz="2700" b="1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700" dirty="0"/>
              <a:t>Effects of scale dependence of permeability distribution on flow in </a:t>
            </a:r>
            <a:r>
              <a:rPr lang="en-US" sz="2700" dirty="0" err="1"/>
              <a:t>karstified</a:t>
            </a:r>
            <a:r>
              <a:rPr lang="en-US" sz="2700" dirty="0"/>
              <a:t> carbonate regions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700" dirty="0"/>
              <a:t>Springs and other surface manifestations of flowing groundwater as validation tools for GDRGF in thick carbonates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700" dirty="0"/>
              <a:t>Numerical representation of the hierarchy and pattern of GDRGF systems in carbonate ranges</a:t>
            </a:r>
            <a:endParaRPr lang="en-US" sz="27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7591E-F268-4EBD-9933-7B747C612814}"/>
              </a:ext>
            </a:extLst>
          </p:cNvPr>
          <p:cNvSpPr/>
          <p:nvPr/>
        </p:nvSpPr>
        <p:spPr>
          <a:xfrm>
            <a:off x="334944" y="6375303"/>
            <a:ext cx="8210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Basin-scale conceptual groundwater flow model for carbonate regions </a:t>
            </a:r>
            <a:r>
              <a:rPr lang="en-US" sz="1200" dirty="0">
                <a:solidFill>
                  <a:schemeClr val="bg1"/>
                </a:solidFill>
              </a:rPr>
              <a:t>(A. </a:t>
            </a:r>
            <a:r>
              <a:rPr lang="en-US" sz="1200" dirty="0" err="1">
                <a:solidFill>
                  <a:schemeClr val="bg1"/>
                </a:solidFill>
              </a:rPr>
              <a:t>Tóth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20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374DFF7-E7D4-4BE0-8A61-E7CAB3E03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/>
          <a:stretch/>
        </p:blipFill>
        <p:spPr>
          <a:xfrm>
            <a:off x="69061" y="1778001"/>
            <a:ext cx="6603647" cy="40775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0BC3489-C3CF-4390-987A-9726B968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06E1C34-933A-45C9-87F0-E26E89E38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61" y="1540317"/>
            <a:ext cx="5957878" cy="47216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0258CA-0686-40D7-BCF6-68B26DA7C331}"/>
              </a:ext>
            </a:extLst>
          </p:cNvPr>
          <p:cNvSpPr/>
          <p:nvPr/>
        </p:nvSpPr>
        <p:spPr>
          <a:xfrm>
            <a:off x="334944" y="6375303"/>
            <a:ext cx="8210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Basin-scale conceptual groundwater flow model for carbonate regions </a:t>
            </a:r>
            <a:r>
              <a:rPr lang="en-US" sz="1200" dirty="0">
                <a:solidFill>
                  <a:schemeClr val="bg1"/>
                </a:solidFill>
              </a:rPr>
              <a:t>(A. </a:t>
            </a:r>
            <a:r>
              <a:rPr lang="en-US" sz="1200" dirty="0" err="1">
                <a:solidFill>
                  <a:schemeClr val="bg1"/>
                </a:solidFill>
              </a:rPr>
              <a:t>Tóth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694A6-06CE-4C0F-A35A-5099FEBE63F6}"/>
              </a:ext>
            </a:extLst>
          </p:cNvPr>
          <p:cNvSpPr txBox="1"/>
          <p:nvPr/>
        </p:nvSpPr>
        <p:spPr>
          <a:xfrm>
            <a:off x="170391" y="83042"/>
            <a:ext cx="11851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Application of the gravity-driven regional groundwater flow (GDRGF) concept to the </a:t>
            </a:r>
            <a:r>
              <a:rPr lang="en-US" sz="2800" dirty="0" err="1"/>
              <a:t>hydrogeologically</a:t>
            </a:r>
            <a:r>
              <a:rPr lang="en-US" sz="2800" dirty="0"/>
              <a:t> complex thick carbonate system of the </a:t>
            </a:r>
            <a:r>
              <a:rPr lang="en-US" sz="2800" dirty="0" err="1"/>
              <a:t>Transdanubian</a:t>
            </a:r>
            <a:r>
              <a:rPr lang="en-US" sz="2800" dirty="0"/>
              <a:t> Range, is justified based on the principle of hydraulic continuity. </a:t>
            </a:r>
          </a:p>
        </p:txBody>
      </p:sp>
    </p:spTree>
    <p:extLst>
      <p:ext uri="{BB962C8B-B14F-4D97-AF65-F5344CB8AC3E}">
        <p14:creationId xmlns:p14="http://schemas.microsoft.com/office/powerpoint/2010/main" val="1047484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212831-F11F-47B9-8E2B-7FCE11D865BF}"/>
              </a:ext>
            </a:extLst>
          </p:cNvPr>
          <p:cNvSpPr/>
          <p:nvPr/>
        </p:nvSpPr>
        <p:spPr>
          <a:xfrm>
            <a:off x="334944" y="6375303"/>
            <a:ext cx="8210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Basin-scale conceptual groundwater flow model for carbonate regions </a:t>
            </a:r>
            <a:r>
              <a:rPr lang="en-US" sz="1200" dirty="0">
                <a:solidFill>
                  <a:schemeClr val="bg1"/>
                </a:solidFill>
              </a:rPr>
              <a:t>(A. </a:t>
            </a:r>
            <a:r>
              <a:rPr lang="en-US" sz="1200" dirty="0" err="1">
                <a:solidFill>
                  <a:schemeClr val="bg1"/>
                </a:solidFill>
              </a:rPr>
              <a:t>Tóth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462BFC-C7D8-46AE-B24A-A941D37E6A77}"/>
              </a:ext>
            </a:extLst>
          </p:cNvPr>
          <p:cNvSpPr txBox="1">
            <a:spLocks/>
          </p:cNvSpPr>
          <p:nvPr/>
        </p:nvSpPr>
        <p:spPr>
          <a:xfrm>
            <a:off x="6645164" y="5017387"/>
            <a:ext cx="5546836" cy="1357916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/>
              <a:t> Hydraulic continuity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/>
              <a:t>  Unconfined and confined parts handled as a system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/>
              <a:t>  Topography-driven regional groundwater flow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/>
              <a:t>  Same methods as for siliciclastic basins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662E327-27E4-4451-BFA2-DA6E71DCB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5"/>
          <a:stretch/>
        </p:blipFill>
        <p:spPr>
          <a:xfrm>
            <a:off x="1281865" y="182500"/>
            <a:ext cx="9628270" cy="453469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B423E7A-DE80-4BDC-A41C-FCD7FAE8A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5"/>
          <a:stretch/>
        </p:blipFill>
        <p:spPr>
          <a:xfrm>
            <a:off x="1406708" y="4575396"/>
            <a:ext cx="4875559" cy="12855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3FE1A4-999D-44FF-A203-1E504114CF29}"/>
              </a:ext>
            </a:extLst>
          </p:cNvPr>
          <p:cNvSpPr/>
          <p:nvPr/>
        </p:nvSpPr>
        <p:spPr>
          <a:xfrm>
            <a:off x="8440617" y="4619451"/>
            <a:ext cx="2245615" cy="38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u="sng" dirty="0"/>
              <a:t>TOTHIAN TYPE FLOW</a:t>
            </a:r>
          </a:p>
        </p:txBody>
      </p:sp>
    </p:spTree>
    <p:extLst>
      <p:ext uri="{BB962C8B-B14F-4D97-AF65-F5344CB8AC3E}">
        <p14:creationId xmlns:p14="http://schemas.microsoft.com/office/powerpoint/2010/main" val="3220325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FCD-17E7-4830-9D03-206E89A1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390"/>
            <a:ext cx="12192000" cy="140053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Acknowledgements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B173E-A39B-42CA-B766-51B46E07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654534"/>
            <a:ext cx="12191999" cy="776246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Thank you for making this opportunity possible.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57ABE-8E8A-4159-87D1-94CC81C4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CFE38-BB58-4D5D-BBE2-99CB14D0E3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1979" y="1871285"/>
            <a:ext cx="3018762" cy="1086753"/>
          </a:xfrm>
          <a:prstGeom prst="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50831AF8-04C2-44B3-A6AE-5753FD30D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90" y="1796325"/>
            <a:ext cx="3313804" cy="1086753"/>
          </a:xfrm>
          <a:prstGeom prst="rect">
            <a:avLst/>
          </a:prstGeom>
        </p:spPr>
      </p:pic>
      <p:pic>
        <p:nvPicPr>
          <p:cNvPr id="8" name="Picture 2" descr="Home">
            <a:extLst>
              <a:ext uri="{FF2B5EF4-FFF2-40B4-BE49-F238E27FC236}">
                <a16:creationId xmlns:a16="http://schemas.microsoft.com/office/drawing/2014/main" id="{8CE06435-AE5A-4221-8EC5-3FB16890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63" y="3429000"/>
            <a:ext cx="2916677" cy="11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BA0B9-7410-434F-8EAD-489FBEBAA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469" y="3355261"/>
            <a:ext cx="2811500" cy="117196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D46205B-960F-4F05-9710-BBD9F0131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1" y="5092559"/>
            <a:ext cx="6848475" cy="561975"/>
          </a:xfrm>
          <a:prstGeom prst="rect">
            <a:avLst/>
          </a:prstGeom>
        </p:spPr>
      </p:pic>
      <p:pic>
        <p:nvPicPr>
          <p:cNvPr id="9" name="Picture 8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73A904EA-DE20-4CE2-AAF9-842A8E0A6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541" y1="44444" x2="40541" y2="44444"/>
                        <a14:foregroundMark x1="50676" y1="48538" x2="50676" y2="48538"/>
                        <a14:foregroundMark x1="60135" y1="49123" x2="60135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45" y="3126854"/>
            <a:ext cx="28194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nature&#10;&#10;Description automatically generated">
            <a:extLst>
              <a:ext uri="{FF2B5EF4-FFF2-40B4-BE49-F238E27FC236}">
                <a16:creationId xmlns:a16="http://schemas.microsoft.com/office/drawing/2014/main" id="{4B28AEE3-611E-4E17-AC77-433A64C5E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8" r="1" b="13029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B7834-4667-4439-B66B-D8AF3097A655}"/>
              </a:ext>
            </a:extLst>
          </p:cNvPr>
          <p:cNvSpPr txBox="1">
            <a:spLocks/>
          </p:cNvSpPr>
          <p:nvPr/>
        </p:nvSpPr>
        <p:spPr>
          <a:xfrm>
            <a:off x="7556904" y="640080"/>
            <a:ext cx="4635095" cy="285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u="sng" dirty="0">
                <a:solidFill>
                  <a:srgbClr val="FFFFFF"/>
                </a:solidFill>
              </a:rPr>
              <a:t>Karst Hydrogeology</a:t>
            </a:r>
            <a:r>
              <a:rPr lang="en-US" sz="3200" b="1" u="sng" dirty="0">
                <a:solidFill>
                  <a:srgbClr val="FFFFFF"/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</a:rPr>
              <a:t>Who, What, Why, Where, When and How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CDAF5D5-8342-4CE6-8407-9887F5F56E9B}"/>
              </a:ext>
            </a:extLst>
          </p:cNvPr>
          <p:cNvSpPr/>
          <p:nvPr/>
        </p:nvSpPr>
        <p:spPr>
          <a:xfrm>
            <a:off x="9097602" y="3671303"/>
            <a:ext cx="1756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(I. </a:t>
            </a:r>
            <a:r>
              <a:rPr lang="en-US" sz="2400" dirty="0" err="1">
                <a:solidFill>
                  <a:srgbClr val="FFFFFF"/>
                </a:solidFill>
              </a:rPr>
              <a:t>Sasowsky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73CA01-19DB-42C8-9BDF-E6DFAFFC56BF}"/>
              </a:ext>
            </a:extLst>
          </p:cNvPr>
          <p:cNvSpPr txBox="1"/>
          <p:nvPr/>
        </p:nvSpPr>
        <p:spPr>
          <a:xfrm>
            <a:off x="3175" y="6519446"/>
            <a:ext cx="12715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Photo by: IKS ZASU</a:t>
            </a:r>
          </a:p>
        </p:txBody>
      </p:sp>
    </p:spTree>
    <p:extLst>
      <p:ext uri="{BB962C8B-B14F-4D97-AF65-F5344CB8AC3E}">
        <p14:creationId xmlns:p14="http://schemas.microsoft.com/office/powerpoint/2010/main" val="1428441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1D525-17B4-45EE-83C3-D19E9934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3" y="115980"/>
            <a:ext cx="6736897" cy="82836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SESSION 2: MONITORING – INSTRUMENTATION AND DATA ANALYSIS</a:t>
            </a:r>
            <a:endParaRPr lang="en-US" sz="3200" dirty="0"/>
          </a:p>
        </p:txBody>
      </p:sp>
      <p:pic>
        <p:nvPicPr>
          <p:cNvPr id="7" name="Picture Placeholder 5" descr="A large room&#10;&#10;Description automatically generated">
            <a:extLst>
              <a:ext uri="{FF2B5EF4-FFF2-40B4-BE49-F238E27FC236}">
                <a16:creationId xmlns:a16="http://schemas.microsoft.com/office/drawing/2014/main" id="{D145C20F-F0CA-4484-8813-33F515154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6" t="-1" r="13795" b="-1"/>
          <a:stretch/>
        </p:blipFill>
        <p:spPr>
          <a:xfrm>
            <a:off x="-849086" y="0"/>
            <a:ext cx="58293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EA2E6D-3314-400B-98D4-4570FC5E9E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686281"/>
              </p:ext>
            </p:extLst>
          </p:nvPr>
        </p:nvGraphicFramePr>
        <p:xfrm>
          <a:off x="5147922" y="944340"/>
          <a:ext cx="6876370" cy="584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26013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B0A7D11-A148-475A-B8F7-564551646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r="2" b="14933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B7834-4667-4439-B66B-D8AF3097A655}"/>
              </a:ext>
            </a:extLst>
          </p:cNvPr>
          <p:cNvSpPr txBox="1">
            <a:spLocks/>
          </p:cNvSpPr>
          <p:nvPr/>
        </p:nvSpPr>
        <p:spPr>
          <a:xfrm>
            <a:off x="7556905" y="661392"/>
            <a:ext cx="4635079" cy="285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sng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Monitoring of Karst Water Method and Techniques</a:t>
            </a:r>
            <a:endParaRPr kumimoji="0" lang="en-US" sz="3200" b="0" i="0" u="none" strike="noStrike" cap="none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3146A60-2EA1-4E45-9F3E-946E35F95FAB}"/>
              </a:ext>
            </a:extLst>
          </p:cNvPr>
          <p:cNvSpPr/>
          <p:nvPr/>
        </p:nvSpPr>
        <p:spPr>
          <a:xfrm>
            <a:off x="9067766" y="3693673"/>
            <a:ext cx="1499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(R. </a:t>
            </a:r>
            <a:r>
              <a:rPr lang="en-US" dirty="0" err="1">
                <a:solidFill>
                  <a:srgbClr val="FFFFFF"/>
                </a:solidFill>
              </a:rPr>
              <a:t>Benischke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841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the grass&#10;&#10;Description automatically generated">
            <a:extLst>
              <a:ext uri="{FF2B5EF4-FFF2-40B4-BE49-F238E27FC236}">
                <a16:creationId xmlns:a16="http://schemas.microsoft.com/office/drawing/2014/main" id="{7BD339C1-A5CC-49BB-9867-04455C371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887831"/>
            <a:ext cx="4119664" cy="5495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1BF954-0476-4066-91AF-A56FE07D4276}"/>
              </a:ext>
            </a:extLst>
          </p:cNvPr>
          <p:cNvSpPr txBox="1"/>
          <p:nvPr/>
        </p:nvSpPr>
        <p:spPr>
          <a:xfrm>
            <a:off x="233916" y="198490"/>
            <a:ext cx="11858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MONITORING IS A PROGRAMMED PROCESS…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4BEC8-CBF9-40EC-A701-A6075142E35F}"/>
              </a:ext>
            </a:extLst>
          </p:cNvPr>
          <p:cNvSpPr txBox="1">
            <a:spLocks/>
          </p:cNvSpPr>
          <p:nvPr/>
        </p:nvSpPr>
        <p:spPr>
          <a:xfrm>
            <a:off x="4396110" y="1389921"/>
            <a:ext cx="3152802" cy="8106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u="sng" dirty="0"/>
              <a:t>SURVEY/SCREENING</a:t>
            </a:r>
            <a:r>
              <a:rPr lang="en-US" sz="2400" dirty="0"/>
              <a:t> short term program</a:t>
            </a:r>
          </a:p>
          <a:p>
            <a:endParaRPr lang="en-US" sz="2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1185B8-0184-4690-84DE-1FFDD6D45C2E}"/>
              </a:ext>
            </a:extLst>
          </p:cNvPr>
          <p:cNvSpPr txBox="1">
            <a:spLocks/>
          </p:cNvSpPr>
          <p:nvPr/>
        </p:nvSpPr>
        <p:spPr>
          <a:xfrm>
            <a:off x="4396110" y="3275978"/>
            <a:ext cx="3496031" cy="2072036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u="sng" dirty="0"/>
              <a:t>SURVEILLANCE</a:t>
            </a:r>
            <a:endParaRPr lang="en-US" sz="2400" dirty="0"/>
          </a:p>
          <a:p>
            <a:pPr algn="ctr"/>
            <a:r>
              <a:rPr lang="en-US" sz="2400" dirty="0"/>
              <a:t>continuous, special program of measurement</a:t>
            </a:r>
          </a:p>
          <a:p>
            <a:endParaRPr lang="en-US" sz="2400" dirty="0"/>
          </a:p>
        </p:txBody>
      </p:sp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84B9D6B3-21EA-40A2-8071-78CF31C12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7"/>
          <a:stretch/>
        </p:blipFill>
        <p:spPr>
          <a:xfrm>
            <a:off x="7896447" y="931480"/>
            <a:ext cx="4119664" cy="54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5FC996A-2A65-4714-944B-C88E8D341C33}"/>
              </a:ext>
            </a:extLst>
          </p:cNvPr>
          <p:cNvSpPr txBox="1">
            <a:spLocks/>
          </p:cNvSpPr>
          <p:nvPr/>
        </p:nvSpPr>
        <p:spPr>
          <a:xfrm>
            <a:off x="202503" y="1241884"/>
            <a:ext cx="6090554" cy="291082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Atmosphere – Watershed - Catchment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13B5DDC-868F-4767-8D82-F1FEBB441CE8}"/>
              </a:ext>
            </a:extLst>
          </p:cNvPr>
          <p:cNvSpPr txBox="1">
            <a:spLocks/>
          </p:cNvSpPr>
          <p:nvPr/>
        </p:nvSpPr>
        <p:spPr>
          <a:xfrm>
            <a:off x="6293057" y="885580"/>
            <a:ext cx="5520112" cy="736282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200" b="1" u="sng" dirty="0"/>
              <a:t>OUTPUT SYSTEM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24D8D22-1A87-4228-8F31-4B8634F2BE95}"/>
              </a:ext>
            </a:extLst>
          </p:cNvPr>
          <p:cNvSpPr txBox="1">
            <a:spLocks/>
          </p:cNvSpPr>
          <p:nvPr/>
        </p:nvSpPr>
        <p:spPr>
          <a:xfrm>
            <a:off x="6579430" y="1215013"/>
            <a:ext cx="5233739" cy="291082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2800" dirty="0"/>
              <a:t>Karst (springs, surface water)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C5CEA1-E7B4-402D-BBD8-F7087E06643C}"/>
              </a:ext>
            </a:extLst>
          </p:cNvPr>
          <p:cNvSpPr/>
          <p:nvPr/>
        </p:nvSpPr>
        <p:spPr>
          <a:xfrm>
            <a:off x="428779" y="6440863"/>
            <a:ext cx="54545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u="sng" spc="-50" dirty="0">
                <a:solidFill>
                  <a:schemeClr val="bg1"/>
                </a:solidFill>
                <a:latin typeface="Calibri Light" panose="020F0302020204030204"/>
              </a:rPr>
              <a:t>Monitoring of Karst Water – Method and Techniques</a:t>
            </a:r>
            <a:r>
              <a:rPr lang="en-US" spc="-5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1200" spc="-50" dirty="0">
                <a:solidFill>
                  <a:schemeClr val="bg1"/>
                </a:solidFill>
                <a:latin typeface="Calibri Light" panose="020F0302020204030204"/>
              </a:rPr>
              <a:t>(R. </a:t>
            </a:r>
            <a:r>
              <a:rPr lang="en-US" sz="1200" spc="-50" dirty="0" err="1">
                <a:solidFill>
                  <a:schemeClr val="bg1"/>
                </a:solidFill>
                <a:latin typeface="Calibri Light" panose="020F0302020204030204"/>
              </a:rPr>
              <a:t>Benischke</a:t>
            </a:r>
            <a:r>
              <a:rPr lang="en-US" sz="1200" spc="-50" dirty="0">
                <a:solidFill>
                  <a:schemeClr val="bg1"/>
                </a:solidFill>
                <a:latin typeface="Calibri Light" panose="020F0302020204030204"/>
              </a:rPr>
              <a:t>)</a:t>
            </a:r>
            <a:endParaRPr lang="en-US" spc="-50" dirty="0">
              <a:solidFill>
                <a:schemeClr val="bg1"/>
              </a:solidFill>
              <a:latin typeface="Calibri Light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C0E81-4918-4792-88B2-6D6F167B4FFE}"/>
              </a:ext>
            </a:extLst>
          </p:cNvPr>
          <p:cNvSpPr txBox="1"/>
          <p:nvPr/>
        </p:nvSpPr>
        <p:spPr>
          <a:xfrm>
            <a:off x="941335" y="86995"/>
            <a:ext cx="4466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TO MONITOR?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14E576-8AE5-48AD-8B54-009C99D1F1A2}"/>
              </a:ext>
            </a:extLst>
          </p:cNvPr>
          <p:cNvSpPr txBox="1">
            <a:spLocks/>
          </p:cNvSpPr>
          <p:nvPr/>
        </p:nvSpPr>
        <p:spPr>
          <a:xfrm>
            <a:off x="153935" y="846872"/>
            <a:ext cx="4942014" cy="736282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INPUT SYSTEM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302CAA00-FBA2-4A3E-BDE9-957D7365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2" y="1657041"/>
            <a:ext cx="6292938" cy="3614479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9415CA2-456B-4332-AF3A-22B924B8067A}"/>
              </a:ext>
            </a:extLst>
          </p:cNvPr>
          <p:cNvSpPr txBox="1">
            <a:spLocks/>
          </p:cNvSpPr>
          <p:nvPr/>
        </p:nvSpPr>
        <p:spPr>
          <a:xfrm>
            <a:off x="594202" y="4455267"/>
            <a:ext cx="5987983" cy="103098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Precipitation, Surface Runoff,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Surface Morphology, Recharge Conditions,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Soil cover, Geology, Vegetation, </a:t>
            </a:r>
            <a:r>
              <a:rPr lang="en-US" dirty="0" err="1">
                <a:solidFill>
                  <a:schemeClr val="tx1"/>
                </a:solidFill>
              </a:rPr>
              <a:t>Anthropogenics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7E0C81-967D-4C1D-B451-D9F10927B874}"/>
              </a:ext>
            </a:extLst>
          </p:cNvPr>
          <p:cNvSpPr/>
          <p:nvPr/>
        </p:nvSpPr>
        <p:spPr>
          <a:xfrm>
            <a:off x="72829" y="2613997"/>
            <a:ext cx="1460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http://tiny.cc/ggi69y</a:t>
            </a:r>
          </a:p>
        </p:txBody>
      </p:sp>
      <p:pic>
        <p:nvPicPr>
          <p:cNvPr id="16" name="Picture 15" descr="A person standing next to a river&#10;&#10;Description automatically generated">
            <a:extLst>
              <a:ext uri="{FF2B5EF4-FFF2-40B4-BE49-F238E27FC236}">
                <a16:creationId xmlns:a16="http://schemas.microsoft.com/office/drawing/2014/main" id="{6068A52F-5503-4A70-9DF5-707034C2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98" y="1864625"/>
            <a:ext cx="4939771" cy="328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B07AA17-D1AA-4C87-9D32-4EFCBB20B6FB}"/>
              </a:ext>
            </a:extLst>
          </p:cNvPr>
          <p:cNvSpPr txBox="1">
            <a:spLocks/>
          </p:cNvSpPr>
          <p:nvPr/>
        </p:nvSpPr>
        <p:spPr>
          <a:xfrm>
            <a:off x="941335" y="889812"/>
            <a:ext cx="4942014" cy="73628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HYDROMETEOROLOGIC PARAMETERS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5FC996A-2A65-4714-944B-C88E8D341C33}"/>
              </a:ext>
            </a:extLst>
          </p:cNvPr>
          <p:cNvSpPr txBox="1">
            <a:spLocks/>
          </p:cNvSpPr>
          <p:nvPr/>
        </p:nvSpPr>
        <p:spPr>
          <a:xfrm>
            <a:off x="1033484" y="1325896"/>
            <a:ext cx="4639736" cy="291082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Precipitation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Water Level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Water Flow Velocity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Air Temperature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Wind Parameters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Radiation Parameters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13B5DDC-868F-4767-8D82-F1FEBB441CE8}"/>
              </a:ext>
            </a:extLst>
          </p:cNvPr>
          <p:cNvSpPr txBox="1">
            <a:spLocks/>
          </p:cNvSpPr>
          <p:nvPr/>
        </p:nvSpPr>
        <p:spPr>
          <a:xfrm>
            <a:off x="6293057" y="885580"/>
            <a:ext cx="5520112" cy="736282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CHEMICAL AND PHYSICAL PARAMETERS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24D8D22-1A87-4228-8F31-4B8634F2BE95}"/>
              </a:ext>
            </a:extLst>
          </p:cNvPr>
          <p:cNvSpPr txBox="1">
            <a:spLocks/>
          </p:cNvSpPr>
          <p:nvPr/>
        </p:nvSpPr>
        <p:spPr>
          <a:xfrm>
            <a:off x="6377014" y="1363440"/>
            <a:ext cx="5233739" cy="291082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Inorganic and organic components (ions, PAH, undissociated components etc..)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Bulk parameters (electric conductivity, SAC)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Water Temperature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Turbidity, </a:t>
            </a:r>
            <a:r>
              <a:rPr lang="en-US" dirty="0" err="1"/>
              <a:t>colour</a:t>
            </a:r>
            <a:endParaRPr lang="en-US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Isotopes (stable, radiogenic)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C5CEA1-E7B4-402D-BBD8-F7087E06643C}"/>
              </a:ext>
            </a:extLst>
          </p:cNvPr>
          <p:cNvSpPr/>
          <p:nvPr/>
        </p:nvSpPr>
        <p:spPr>
          <a:xfrm>
            <a:off x="428779" y="6440863"/>
            <a:ext cx="54545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u="sng" spc="-50" dirty="0">
                <a:solidFill>
                  <a:schemeClr val="bg1"/>
                </a:solidFill>
                <a:latin typeface="Calibri Light" panose="020F0302020204030204"/>
              </a:rPr>
              <a:t>Monitoring of Karst Water – Method and Techniques</a:t>
            </a:r>
            <a:r>
              <a:rPr lang="en-US" spc="-5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1200" spc="-50" dirty="0">
                <a:solidFill>
                  <a:schemeClr val="bg1"/>
                </a:solidFill>
                <a:latin typeface="Calibri Light" panose="020F0302020204030204"/>
              </a:rPr>
              <a:t>(R. </a:t>
            </a:r>
            <a:r>
              <a:rPr lang="en-US" sz="1200" spc="-50" dirty="0" err="1">
                <a:solidFill>
                  <a:schemeClr val="bg1"/>
                </a:solidFill>
                <a:latin typeface="Calibri Light" panose="020F0302020204030204"/>
              </a:rPr>
              <a:t>Benischke</a:t>
            </a:r>
            <a:r>
              <a:rPr lang="en-US" sz="1200" spc="-50" dirty="0">
                <a:solidFill>
                  <a:schemeClr val="bg1"/>
                </a:solidFill>
                <a:latin typeface="Calibri Light" panose="020F0302020204030204"/>
              </a:rPr>
              <a:t>)</a:t>
            </a:r>
            <a:endParaRPr lang="en-US" spc="-50" dirty="0">
              <a:solidFill>
                <a:schemeClr val="bg1"/>
              </a:solidFill>
              <a:latin typeface="Calibri Light" panose="020F0302020204030204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C7565D7-04CB-4D00-B6D7-87E190B7ED36}"/>
              </a:ext>
            </a:extLst>
          </p:cNvPr>
          <p:cNvSpPr txBox="1">
            <a:spLocks/>
          </p:cNvSpPr>
          <p:nvPr/>
        </p:nvSpPr>
        <p:spPr>
          <a:xfrm>
            <a:off x="3445501" y="3792169"/>
            <a:ext cx="4639736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Biological </a:t>
            </a:r>
            <a:r>
              <a:rPr lang="en-US" sz="2400" b="1" u="sng" dirty="0" err="1"/>
              <a:t>PArameters</a:t>
            </a:r>
            <a:endParaRPr lang="en-US" sz="2400" b="1" u="sng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DF20067-546B-458F-8CEE-C075249EB84F}"/>
              </a:ext>
            </a:extLst>
          </p:cNvPr>
          <p:cNvSpPr txBox="1">
            <a:spLocks/>
          </p:cNvSpPr>
          <p:nvPr/>
        </p:nvSpPr>
        <p:spPr>
          <a:xfrm>
            <a:off x="3512135" y="4410917"/>
            <a:ext cx="4639736" cy="108060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Macro-zoobenthos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Microbiology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Enzymatic activity …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C0E81-4918-4792-88B2-6D6F167B4FFE}"/>
              </a:ext>
            </a:extLst>
          </p:cNvPr>
          <p:cNvSpPr txBox="1"/>
          <p:nvPr/>
        </p:nvSpPr>
        <p:spPr>
          <a:xfrm>
            <a:off x="941335" y="86995"/>
            <a:ext cx="4454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TO MEASURE?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14E576-8AE5-48AD-8B54-009C99D1F1A2}"/>
              </a:ext>
            </a:extLst>
          </p:cNvPr>
          <p:cNvSpPr txBox="1">
            <a:spLocks/>
          </p:cNvSpPr>
          <p:nvPr/>
        </p:nvSpPr>
        <p:spPr>
          <a:xfrm>
            <a:off x="941335" y="885580"/>
            <a:ext cx="4942014" cy="73628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HYDROMETEOROLOGIC PARAMETERS</a:t>
            </a:r>
          </a:p>
        </p:txBody>
      </p:sp>
    </p:spTree>
    <p:extLst>
      <p:ext uri="{BB962C8B-B14F-4D97-AF65-F5344CB8AC3E}">
        <p14:creationId xmlns:p14="http://schemas.microsoft.com/office/powerpoint/2010/main" val="9603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71B652-091D-41F7-B560-1CE2C711B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217681"/>
              </p:ext>
            </p:extLst>
          </p:nvPr>
        </p:nvGraphicFramePr>
        <p:xfrm>
          <a:off x="878959" y="173862"/>
          <a:ext cx="10134983" cy="606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4967">
                  <a:extLst>
                    <a:ext uri="{9D8B030D-6E8A-4147-A177-3AD203B41FA5}">
                      <a16:colId xmlns:a16="http://schemas.microsoft.com/office/drawing/2014/main" val="889430535"/>
                    </a:ext>
                  </a:extLst>
                </a:gridCol>
                <a:gridCol w="960755">
                  <a:extLst>
                    <a:ext uri="{9D8B030D-6E8A-4147-A177-3AD203B41FA5}">
                      <a16:colId xmlns:a16="http://schemas.microsoft.com/office/drawing/2014/main" val="1450789667"/>
                    </a:ext>
                  </a:extLst>
                </a:gridCol>
                <a:gridCol w="1006539">
                  <a:extLst>
                    <a:ext uri="{9D8B030D-6E8A-4147-A177-3AD203B41FA5}">
                      <a16:colId xmlns:a16="http://schemas.microsoft.com/office/drawing/2014/main" val="3238190093"/>
                    </a:ext>
                  </a:extLst>
                </a:gridCol>
                <a:gridCol w="4302570">
                  <a:extLst>
                    <a:ext uri="{9D8B030D-6E8A-4147-A177-3AD203B41FA5}">
                      <a16:colId xmlns:a16="http://schemas.microsoft.com/office/drawing/2014/main" val="2422359954"/>
                    </a:ext>
                  </a:extLst>
                </a:gridCol>
                <a:gridCol w="864934">
                  <a:extLst>
                    <a:ext uri="{9D8B030D-6E8A-4147-A177-3AD203B41FA5}">
                      <a16:colId xmlns:a16="http://schemas.microsoft.com/office/drawing/2014/main" val="1289096454"/>
                    </a:ext>
                  </a:extLst>
                </a:gridCol>
                <a:gridCol w="1105218">
                  <a:extLst>
                    <a:ext uri="{9D8B030D-6E8A-4147-A177-3AD203B41FA5}">
                      <a16:colId xmlns:a16="http://schemas.microsoft.com/office/drawing/2014/main" val="3440748965"/>
                    </a:ext>
                  </a:extLst>
                </a:gridCol>
              </a:tblGrid>
              <a:tr h="32035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Sampling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692033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Precipitation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 gauge, weighing, etc.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857865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Air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Handheld, 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404454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Height gauge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172306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Flow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meter, tracer, ADV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480806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Water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Handheld, 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601795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Rel. Conductivity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Handheld, 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296062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pH-Value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Handheld, 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68714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Turbidity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Handheld, probe, UV/VIS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0198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SAC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Handheld, probe, UV/VIS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009792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Handheld, amperometry, fluorescence quenching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007865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Handheld, ion-selective 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82408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Anions (no alkalinity)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Handheld, ion-selective prove, UV/VIS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39460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Alkalinity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extensive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Manual titration, titrator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004085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+mj-lt"/>
                        </a:rPr>
                        <a:t>Flourescence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extensive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 or lab fluorometer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670356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Radioisotopes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extensive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Field-probe or lab 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473100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Stable Isotopes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extensive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Field-probe or ab 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520667"/>
                  </a:ext>
                </a:extLst>
              </a:tr>
              <a:tr h="29365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Microbiology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extensive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Field-probe or lab instrument, cytometry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13829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8FF18F7-7162-4AD3-9CA8-90536FA87919}"/>
              </a:ext>
            </a:extLst>
          </p:cNvPr>
          <p:cNvSpPr/>
          <p:nvPr/>
        </p:nvSpPr>
        <p:spPr>
          <a:xfrm>
            <a:off x="308276" y="6440863"/>
            <a:ext cx="54545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u="sng" spc="-50" dirty="0">
                <a:solidFill>
                  <a:schemeClr val="bg1"/>
                </a:solidFill>
                <a:latin typeface="Calibri Light" panose="020F0302020204030204"/>
              </a:rPr>
              <a:t>Monitoring of Karst Water – Method and Techniques</a:t>
            </a:r>
            <a:r>
              <a:rPr lang="en-US" spc="-5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1200" spc="-50" dirty="0">
                <a:solidFill>
                  <a:schemeClr val="bg1"/>
                </a:solidFill>
                <a:latin typeface="Calibri Light" panose="020F0302020204030204"/>
              </a:rPr>
              <a:t>(R. </a:t>
            </a:r>
            <a:r>
              <a:rPr lang="en-US" sz="1200" spc="-50" dirty="0" err="1">
                <a:solidFill>
                  <a:schemeClr val="bg1"/>
                </a:solidFill>
                <a:latin typeface="Calibri Light" panose="020F0302020204030204"/>
              </a:rPr>
              <a:t>Benischke</a:t>
            </a:r>
            <a:r>
              <a:rPr lang="en-US" sz="1200" spc="-50" dirty="0">
                <a:solidFill>
                  <a:schemeClr val="bg1"/>
                </a:solidFill>
                <a:latin typeface="Calibri Light" panose="020F0302020204030204"/>
              </a:rPr>
              <a:t>)</a:t>
            </a:r>
            <a:endParaRPr lang="en-US" spc="-50" dirty="0">
              <a:solidFill>
                <a:schemeClr val="bg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170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C5CEA1-E7B4-402D-BBD8-F7087E06643C}"/>
              </a:ext>
            </a:extLst>
          </p:cNvPr>
          <p:cNvSpPr/>
          <p:nvPr/>
        </p:nvSpPr>
        <p:spPr>
          <a:xfrm>
            <a:off x="428779" y="6440863"/>
            <a:ext cx="54545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u="sng" spc="-50" dirty="0">
                <a:solidFill>
                  <a:schemeClr val="bg1"/>
                </a:solidFill>
                <a:latin typeface="Calibri Light" panose="020F0302020204030204"/>
              </a:rPr>
              <a:t>Monitoring of Karst Water – Method and Techniques</a:t>
            </a:r>
            <a:r>
              <a:rPr lang="en-US" spc="-50" dirty="0"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en-US" sz="1200" spc="-50" dirty="0">
                <a:solidFill>
                  <a:schemeClr val="bg1"/>
                </a:solidFill>
                <a:latin typeface="Calibri Light" panose="020F0302020204030204"/>
              </a:rPr>
              <a:t>(R. </a:t>
            </a:r>
            <a:r>
              <a:rPr lang="en-US" sz="1200" spc="-50" dirty="0" err="1">
                <a:solidFill>
                  <a:schemeClr val="bg1"/>
                </a:solidFill>
                <a:latin typeface="Calibri Light" panose="020F0302020204030204"/>
              </a:rPr>
              <a:t>Benischke</a:t>
            </a:r>
            <a:r>
              <a:rPr lang="en-US" sz="1200" spc="-50" dirty="0">
                <a:solidFill>
                  <a:schemeClr val="bg1"/>
                </a:solidFill>
                <a:latin typeface="Calibri Light" panose="020F0302020204030204"/>
              </a:rPr>
              <a:t>)</a:t>
            </a:r>
            <a:endParaRPr lang="en-US" spc="-50" dirty="0">
              <a:solidFill>
                <a:schemeClr val="bg1"/>
              </a:solidFill>
              <a:latin typeface="Calibri Light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C0E81-4918-4792-88B2-6D6F167B4FFE}"/>
              </a:ext>
            </a:extLst>
          </p:cNvPr>
          <p:cNvSpPr txBox="1"/>
          <p:nvPr/>
        </p:nvSpPr>
        <p:spPr>
          <a:xfrm>
            <a:off x="426330" y="132253"/>
            <a:ext cx="6770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PARAMETER AND SENSOR SELECTION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14E576-8AE5-48AD-8B54-009C99D1F1A2}"/>
              </a:ext>
            </a:extLst>
          </p:cNvPr>
          <p:cNvSpPr txBox="1">
            <a:spLocks/>
          </p:cNvSpPr>
          <p:nvPr/>
        </p:nvSpPr>
        <p:spPr>
          <a:xfrm>
            <a:off x="426330" y="1058660"/>
            <a:ext cx="6770336" cy="538220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938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Selectivity for reliable Data</a:t>
            </a:r>
          </a:p>
          <a:p>
            <a:pPr marL="515938" indent="-457200">
              <a:buFont typeface="Wingdings" panose="05000000000000000000" pitchFamily="2" charset="2"/>
              <a:buChar char="Ø"/>
            </a:pPr>
            <a:r>
              <a:rPr lang="en-US" sz="3200" b="1" dirty="0" err="1"/>
              <a:t>Sensivity</a:t>
            </a:r>
            <a:r>
              <a:rPr lang="en-US" sz="3200" b="1" dirty="0"/>
              <a:t> </a:t>
            </a:r>
            <a:r>
              <a:rPr lang="en-US" sz="3200" b="1" dirty="0" err="1"/>
              <a:t>fo</a:t>
            </a:r>
            <a:r>
              <a:rPr lang="en-US" sz="3200" b="1" dirty="0"/>
              <a:t> accurate Data</a:t>
            </a:r>
          </a:p>
          <a:p>
            <a:pPr marL="515938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No Cross-sensitivity with other parameters</a:t>
            </a:r>
          </a:p>
          <a:p>
            <a:pPr marL="515938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High temporal and spatial resolution</a:t>
            </a:r>
          </a:p>
          <a:p>
            <a:pPr marL="515938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Robustness of individual sensors and sensor networks for rough field conditions</a:t>
            </a:r>
          </a:p>
          <a:p>
            <a:pPr marL="515938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Long-term stability to minimize maintenance work and costs</a:t>
            </a:r>
          </a:p>
          <a:p>
            <a:pPr marL="515938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Cheap and easy to operate sensors</a:t>
            </a:r>
          </a:p>
        </p:txBody>
      </p:sp>
      <p:pic>
        <p:nvPicPr>
          <p:cNvPr id="11" name="Picture 10" descr="A picture containing indoor, person, photo&#10;&#10;Description automatically generated">
            <a:extLst>
              <a:ext uri="{FF2B5EF4-FFF2-40B4-BE49-F238E27FC236}">
                <a16:creationId xmlns:a16="http://schemas.microsoft.com/office/drawing/2014/main" id="{40D5437B-267B-48EC-B7A2-D7555962E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5"/>
          <a:stretch/>
        </p:blipFill>
        <p:spPr>
          <a:xfrm>
            <a:off x="7196666" y="27983"/>
            <a:ext cx="4995334" cy="64128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414051-7CBB-4D26-9ED0-7F710D7196DF}"/>
              </a:ext>
            </a:extLst>
          </p:cNvPr>
          <p:cNvSpPr/>
          <p:nvPr/>
        </p:nvSpPr>
        <p:spPr>
          <a:xfrm>
            <a:off x="10651925" y="6071531"/>
            <a:ext cx="161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Kluge et al. (2008)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 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69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36CDA-4D95-4571-BBDF-65B571A16821}"/>
              </a:ext>
            </a:extLst>
          </p:cNvPr>
          <p:cNvSpPr txBox="1"/>
          <p:nvPr/>
        </p:nvSpPr>
        <p:spPr>
          <a:xfrm>
            <a:off x="941335" y="86995"/>
            <a:ext cx="3112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WHERE TO SAMPLE?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F03442BD-F192-4B83-9DB8-0C35A5D7E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r="23516"/>
          <a:stretch/>
        </p:blipFill>
        <p:spPr>
          <a:xfrm>
            <a:off x="1113973" y="1034752"/>
            <a:ext cx="3756991" cy="5160634"/>
          </a:xfrm>
          <a:prstGeom prst="rect">
            <a:avLst/>
          </a:prstGeom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0FD19E2E-9E0D-4D30-BBD6-96F0402F43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4"/>
          <a:stretch/>
        </p:blipFill>
        <p:spPr>
          <a:xfrm>
            <a:off x="6518685" y="172850"/>
            <a:ext cx="4241464" cy="61873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32940E-A6F9-48D9-B24F-C34320BAB2B9}"/>
              </a:ext>
            </a:extLst>
          </p:cNvPr>
          <p:cNvSpPr/>
          <p:nvPr/>
        </p:nvSpPr>
        <p:spPr>
          <a:xfrm>
            <a:off x="1128016" y="5843738"/>
            <a:ext cx="37289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https://quaternary.uibk.ac.at/Methods/Cave-Monitoring.aspx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EF8B3-CDE9-4C9A-A133-09870147C9D6}"/>
              </a:ext>
            </a:extLst>
          </p:cNvPr>
          <p:cNvSpPr/>
          <p:nvPr/>
        </p:nvSpPr>
        <p:spPr>
          <a:xfrm>
            <a:off x="181816" y="6401673"/>
            <a:ext cx="6693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chemeClr val="bg1"/>
                </a:solidFill>
              </a:rPr>
              <a:t>Monitoring of Karst Water – Method and Techniques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(R. </a:t>
            </a:r>
            <a:r>
              <a:rPr lang="en-US" sz="1200" dirty="0" err="1">
                <a:solidFill>
                  <a:schemeClr val="bg1"/>
                </a:solidFill>
              </a:rPr>
              <a:t>Benischke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91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sitting, cat, looking&#10;&#10;Description automatically generated">
            <a:extLst>
              <a:ext uri="{FF2B5EF4-FFF2-40B4-BE49-F238E27FC236}">
                <a16:creationId xmlns:a16="http://schemas.microsoft.com/office/drawing/2014/main" id="{5D15A4F6-F55F-4538-991B-A67393989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5" y="902159"/>
            <a:ext cx="5408042" cy="4882415"/>
          </a:xfrm>
          <a:prstGeom prst="rect">
            <a:avLst/>
          </a:prstGeom>
        </p:spPr>
      </p:pic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304C483C-CA6B-47F2-AF7B-5889D0865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61" y="965957"/>
            <a:ext cx="6439132" cy="48186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06918A-6D9B-4AAE-9170-AF01DC65F36E}"/>
              </a:ext>
            </a:extLst>
          </p:cNvPr>
          <p:cNvSpPr/>
          <p:nvPr/>
        </p:nvSpPr>
        <p:spPr>
          <a:xfrm>
            <a:off x="8328639" y="965957"/>
            <a:ext cx="37289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https://quaternary.uibk.ac.at/Methods/Cave-Monitoring.aspx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49B19-2F27-4301-B003-85B6344BDF32}"/>
              </a:ext>
            </a:extLst>
          </p:cNvPr>
          <p:cNvSpPr txBox="1"/>
          <p:nvPr/>
        </p:nvSpPr>
        <p:spPr>
          <a:xfrm>
            <a:off x="285353" y="86995"/>
            <a:ext cx="3851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 LONG TO OBSERVE?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DC134-818A-4A89-861E-2DDF38095D74}"/>
              </a:ext>
            </a:extLst>
          </p:cNvPr>
          <p:cNvSpPr/>
          <p:nvPr/>
        </p:nvSpPr>
        <p:spPr>
          <a:xfrm>
            <a:off x="181816" y="6401673"/>
            <a:ext cx="6693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chemeClr val="bg1"/>
                </a:solidFill>
              </a:rPr>
              <a:t>Monitoring of Karst Water – Method and Techniques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(R. </a:t>
            </a:r>
            <a:r>
              <a:rPr lang="en-US" sz="1200" dirty="0" err="1">
                <a:solidFill>
                  <a:schemeClr val="bg1"/>
                </a:solidFill>
              </a:rPr>
              <a:t>Benischke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29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30F85-D2BA-4551-9105-D5E44D65A502}"/>
              </a:ext>
            </a:extLst>
          </p:cNvPr>
          <p:cNvSpPr txBox="1"/>
          <p:nvPr/>
        </p:nvSpPr>
        <p:spPr>
          <a:xfrm>
            <a:off x="690881" y="4750849"/>
            <a:ext cx="10909073" cy="6183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UNDER WHAT CONDITIONS?</a:t>
            </a:r>
          </a:p>
        </p:txBody>
      </p:sp>
      <p:pic>
        <p:nvPicPr>
          <p:cNvPr id="10" name="Picture 9" descr="A picture containing ground, person, indoor&#10;&#10;Description automatically generated">
            <a:extLst>
              <a:ext uri="{FF2B5EF4-FFF2-40B4-BE49-F238E27FC236}">
                <a16:creationId xmlns:a16="http://schemas.microsoft.com/office/drawing/2014/main" id="{A5088CC4-3455-4AA1-8E8B-330724404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38183"/>
          <a:stretch/>
        </p:blipFill>
        <p:spPr>
          <a:xfrm>
            <a:off x="797519" y="323488"/>
            <a:ext cx="5923723" cy="4242816"/>
          </a:xfrm>
          <a:prstGeom prst="rect">
            <a:avLst/>
          </a:prstGeom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EFDBC5EF-E6FC-46B3-962E-6246BC3918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7" r="31063" b="-2"/>
          <a:stretch/>
        </p:blipFill>
        <p:spPr>
          <a:xfrm>
            <a:off x="6956719" y="323489"/>
            <a:ext cx="4041913" cy="424281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07657C-A803-47E5-A64B-E42CB575BFFE}"/>
              </a:ext>
            </a:extLst>
          </p:cNvPr>
          <p:cNvSpPr/>
          <p:nvPr/>
        </p:nvSpPr>
        <p:spPr>
          <a:xfrm>
            <a:off x="181816" y="6401673"/>
            <a:ext cx="6693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chemeClr val="bg1"/>
                </a:solidFill>
              </a:rPr>
              <a:t>Monitoring of Karst Water – Method and Techniques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(R. </a:t>
            </a:r>
            <a:r>
              <a:rPr lang="en-US" sz="1200" dirty="0" err="1">
                <a:solidFill>
                  <a:schemeClr val="bg1"/>
                </a:solidFill>
              </a:rPr>
              <a:t>Benischke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1B4297-77D6-41CA-A874-205DCC039913}"/>
              </a:ext>
            </a:extLst>
          </p:cNvPr>
          <p:cNvSpPr/>
          <p:nvPr/>
        </p:nvSpPr>
        <p:spPr>
          <a:xfrm>
            <a:off x="9686560" y="4243078"/>
            <a:ext cx="13928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(Kluge et al., 2010)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564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7F7078-2A5C-4593-84F5-C23AEB2E535B}"/>
              </a:ext>
            </a:extLst>
          </p:cNvPr>
          <p:cNvSpPr txBox="1"/>
          <p:nvPr/>
        </p:nvSpPr>
        <p:spPr>
          <a:xfrm>
            <a:off x="0" y="0"/>
            <a:ext cx="9692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is a KARST HYDROGEOLOGICAL SYSTEM?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548A5-FC7F-47A9-A0D6-E669061FEC3C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0A7202D-9049-4372-97EE-876A775C9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08" y="555698"/>
            <a:ext cx="9692845" cy="5746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B18909-C446-4C66-8F9F-4EF264D94185}"/>
              </a:ext>
            </a:extLst>
          </p:cNvPr>
          <p:cNvSpPr txBox="1"/>
          <p:nvPr/>
        </p:nvSpPr>
        <p:spPr>
          <a:xfrm>
            <a:off x="1339711" y="5730281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Ford&amp;Williams</a:t>
            </a:r>
            <a:r>
              <a:rPr lang="en-US" sz="1100" dirty="0"/>
              <a:t>, 2007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7897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1D525-17B4-45EE-83C3-D19E9934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3" y="115980"/>
            <a:ext cx="6736897" cy="82836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SESSION 2: MONITORING – INSTRUMENTATION AND DATA ANALYSIS</a:t>
            </a:r>
            <a:endParaRPr lang="en-US" sz="3200" dirty="0"/>
          </a:p>
        </p:txBody>
      </p:sp>
      <p:pic>
        <p:nvPicPr>
          <p:cNvPr id="7" name="Picture Placeholder 5" descr="A large room&#10;&#10;Description automatically generated">
            <a:extLst>
              <a:ext uri="{FF2B5EF4-FFF2-40B4-BE49-F238E27FC236}">
                <a16:creationId xmlns:a16="http://schemas.microsoft.com/office/drawing/2014/main" id="{D145C20F-F0CA-4484-8813-33F515154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6" t="-1" r="13795" b="-1"/>
          <a:stretch/>
        </p:blipFill>
        <p:spPr>
          <a:xfrm>
            <a:off x="-849086" y="0"/>
            <a:ext cx="58293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EA2E6D-3314-400B-98D4-4570FC5E9E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47922" y="944340"/>
          <a:ext cx="6876370" cy="584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87612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EB0BB7B0-7AD6-41BC-BC2A-32AE20908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6B795-4DF2-4B57-88E5-BFF8DE13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678" y="3331444"/>
            <a:ext cx="7537703" cy="122930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sng" dirty="0"/>
              <a:t>Attempt to characterize aquifer hydrodynamics with modern analytical tools using remote sensing data and on-site monitoring – (Example of Mt. </a:t>
            </a:r>
            <a:r>
              <a:rPr lang="en-US" sz="2800" b="1" u="sng" dirty="0" err="1"/>
              <a:t>Miroč</a:t>
            </a:r>
            <a:r>
              <a:rPr lang="en-US" sz="2800" b="1" u="sng" dirty="0"/>
              <a:t>, Serbia)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8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0AB62-6BD5-44E8-B851-69DABC16DB88}"/>
              </a:ext>
            </a:extLst>
          </p:cNvPr>
          <p:cNvSpPr/>
          <p:nvPr/>
        </p:nvSpPr>
        <p:spPr>
          <a:xfrm>
            <a:off x="7507593" y="4681427"/>
            <a:ext cx="1576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(V. </a:t>
            </a:r>
            <a:r>
              <a:rPr lang="en-US" sz="2400" dirty="0" err="1"/>
              <a:t>Gajovič</a:t>
            </a:r>
            <a:r>
              <a:rPr lang="en-US" sz="2400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945D4F-6F00-4F8B-BB01-E497C8AFD1E0}"/>
              </a:ext>
            </a:extLst>
          </p:cNvPr>
          <p:cNvSpPr txBox="1"/>
          <p:nvPr/>
        </p:nvSpPr>
        <p:spPr>
          <a:xfrm>
            <a:off x="0" y="6057582"/>
            <a:ext cx="27703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http://www.panacomp.net/miroc-mountain/</a:t>
            </a: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82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7834-4667-4439-B66B-D8AF3097A655}"/>
              </a:ext>
            </a:extLst>
          </p:cNvPr>
          <p:cNvSpPr txBox="1">
            <a:spLocks/>
          </p:cNvSpPr>
          <p:nvPr/>
        </p:nvSpPr>
        <p:spPr>
          <a:xfrm>
            <a:off x="41240" y="6369378"/>
            <a:ext cx="12109522" cy="516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u="sng" dirty="0">
                <a:solidFill>
                  <a:schemeClr val="bg1"/>
                </a:solidFill>
              </a:rPr>
              <a:t>Attempt to characterize aquifer hydrodynamics with modern analytical tools using remote sensing data and on site monitoring – (Example of Mt. </a:t>
            </a:r>
            <a:r>
              <a:rPr lang="en-US" sz="1600" b="1" u="sng" dirty="0" err="1">
                <a:solidFill>
                  <a:schemeClr val="bg1"/>
                </a:solidFill>
              </a:rPr>
              <a:t>Miroč</a:t>
            </a:r>
            <a:r>
              <a:rPr lang="en-US" sz="1600" b="1" u="sng" dirty="0">
                <a:solidFill>
                  <a:schemeClr val="bg1"/>
                </a:solidFill>
              </a:rPr>
              <a:t>, Serbia) </a:t>
            </a:r>
          </a:p>
          <a:p>
            <a:r>
              <a:rPr lang="en-US" sz="1200" dirty="0">
                <a:solidFill>
                  <a:schemeClr val="bg1"/>
                </a:solidFill>
              </a:rPr>
              <a:t>(V. </a:t>
            </a:r>
            <a:r>
              <a:rPr lang="en-US" sz="1200" dirty="0" err="1">
                <a:solidFill>
                  <a:schemeClr val="bg1"/>
                </a:solidFill>
              </a:rPr>
              <a:t>Gajovič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D7378F0-9303-4D17-863E-F56F0AFCA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34" y="8157"/>
            <a:ext cx="8836834" cy="4991411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0CFE9E7-68A5-4B30-BF31-188805B0A8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7"/>
          <a:stretch/>
        </p:blipFill>
        <p:spPr>
          <a:xfrm>
            <a:off x="0" y="8157"/>
            <a:ext cx="3396934" cy="6401134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9865385-3260-4FFD-B34F-24ADD53EC610}"/>
              </a:ext>
            </a:extLst>
          </p:cNvPr>
          <p:cNvSpPr/>
          <p:nvPr/>
        </p:nvSpPr>
        <p:spPr>
          <a:xfrm>
            <a:off x="38105" y="3183468"/>
            <a:ext cx="135464" cy="11853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8F2698F-C9B9-4D13-8DD0-92D307094F5F}"/>
              </a:ext>
            </a:extLst>
          </p:cNvPr>
          <p:cNvSpPr/>
          <p:nvPr/>
        </p:nvSpPr>
        <p:spPr>
          <a:xfrm>
            <a:off x="618072" y="4999568"/>
            <a:ext cx="135464" cy="11853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E93100E-4965-4E3A-AFA9-A95475256319}"/>
              </a:ext>
            </a:extLst>
          </p:cNvPr>
          <p:cNvSpPr/>
          <p:nvPr/>
        </p:nvSpPr>
        <p:spPr>
          <a:xfrm>
            <a:off x="283639" y="3627968"/>
            <a:ext cx="135464" cy="11853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04EC8-ABE8-432D-8975-D469A09E05BA}"/>
              </a:ext>
            </a:extLst>
          </p:cNvPr>
          <p:cNvSpPr txBox="1"/>
          <p:nvPr/>
        </p:nvSpPr>
        <p:spPr>
          <a:xfrm>
            <a:off x="10942196" y="98991"/>
            <a:ext cx="1291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2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Ljubojevic</a:t>
            </a: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2001)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6989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DE402-960D-4613-88D1-DE5B12097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b="7787"/>
          <a:stretch/>
        </p:blipFill>
        <p:spPr>
          <a:xfrm>
            <a:off x="-81235" y="0"/>
            <a:ext cx="12191980" cy="6858000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B7834-4667-4439-B66B-D8AF3097A655}"/>
              </a:ext>
            </a:extLst>
          </p:cNvPr>
          <p:cNvSpPr txBox="1">
            <a:spLocks/>
          </p:cNvSpPr>
          <p:nvPr/>
        </p:nvSpPr>
        <p:spPr>
          <a:xfrm>
            <a:off x="763793" y="1475234"/>
            <a:ext cx="3304791" cy="27636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Water-rock interaction in Postojna Cave: Can we use stable isotopes as Paleothermometer? </a:t>
            </a: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3C38E0F-FD66-45B7-8CD5-DA5560CA45FC}"/>
              </a:ext>
            </a:extLst>
          </p:cNvPr>
          <p:cNvSpPr txBox="1">
            <a:spLocks/>
          </p:cNvSpPr>
          <p:nvPr/>
        </p:nvSpPr>
        <p:spPr>
          <a:xfrm>
            <a:off x="581948" y="4565372"/>
            <a:ext cx="3304791" cy="455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(M. </a:t>
            </a:r>
            <a:r>
              <a:rPr kumimoji="0" lang="en-US" sz="2400" b="1" i="0" u="none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Lipar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3F71F-D232-4E45-A6A3-87AE1B053D1A}"/>
              </a:ext>
            </a:extLst>
          </p:cNvPr>
          <p:cNvSpPr txBox="1"/>
          <p:nvPr/>
        </p:nvSpPr>
        <p:spPr>
          <a:xfrm>
            <a:off x="9571278" y="6067843"/>
            <a:ext cx="21130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https://twitter.com/postojnacave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278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DA7ABC1-BE3A-4C4C-9858-3BB08E7DF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04" y="160259"/>
            <a:ext cx="8226992" cy="59923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967B00-FA6D-431B-A360-D45DA3A1521E}"/>
              </a:ext>
            </a:extLst>
          </p:cNvPr>
          <p:cNvSpPr txBox="1">
            <a:spLocks/>
          </p:cNvSpPr>
          <p:nvPr/>
        </p:nvSpPr>
        <p:spPr>
          <a:xfrm>
            <a:off x="347329" y="6479626"/>
            <a:ext cx="11256335" cy="516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>
                <a:solidFill>
                  <a:schemeClr val="bg1"/>
                </a:solidFill>
              </a:rPr>
              <a:t>Water and rock interaction in Postojna Cave -  Can we use stable isotopes for Paleothermometer? </a:t>
            </a:r>
            <a:r>
              <a:rPr lang="en-US" sz="1200" dirty="0">
                <a:solidFill>
                  <a:schemeClr val="bg1"/>
                </a:solidFill>
              </a:rPr>
              <a:t>(M. </a:t>
            </a:r>
            <a:r>
              <a:rPr lang="en-US" sz="1200" dirty="0" err="1">
                <a:solidFill>
                  <a:schemeClr val="bg1"/>
                </a:solidFill>
              </a:rPr>
              <a:t>Lipar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7834-4667-4439-B66B-D8AF3097A655}"/>
              </a:ext>
            </a:extLst>
          </p:cNvPr>
          <p:cNvSpPr txBox="1">
            <a:spLocks/>
          </p:cNvSpPr>
          <p:nvPr/>
        </p:nvSpPr>
        <p:spPr>
          <a:xfrm>
            <a:off x="347329" y="6479626"/>
            <a:ext cx="11256335" cy="516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>
                <a:solidFill>
                  <a:schemeClr val="bg1"/>
                </a:solidFill>
              </a:rPr>
              <a:t>Water and rock interaction in Postojna Cave -  Can we use stable isotopes for Paleothermometer? </a:t>
            </a:r>
            <a:r>
              <a:rPr lang="en-US" sz="1200" dirty="0">
                <a:solidFill>
                  <a:schemeClr val="bg1"/>
                </a:solidFill>
              </a:rPr>
              <a:t>(M. </a:t>
            </a:r>
            <a:r>
              <a:rPr lang="en-US" sz="1200" dirty="0" err="1">
                <a:solidFill>
                  <a:schemeClr val="bg1"/>
                </a:solidFill>
              </a:rPr>
              <a:t>Lipar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indoor, wall, bathroom, object&#10;&#10;Description automatically generated">
            <a:extLst>
              <a:ext uri="{FF2B5EF4-FFF2-40B4-BE49-F238E27FC236}">
                <a16:creationId xmlns:a16="http://schemas.microsoft.com/office/drawing/2014/main" id="{2D6116F5-7159-4E75-9428-3744335D8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74" y="-8164"/>
            <a:ext cx="6006705" cy="4114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6B49C1-45A7-4144-97C9-CCB5A865E205}"/>
              </a:ext>
            </a:extLst>
          </p:cNvPr>
          <p:cNvSpPr/>
          <p:nvPr/>
        </p:nvSpPr>
        <p:spPr>
          <a:xfrm>
            <a:off x="6901160" y="2416629"/>
            <a:ext cx="186723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http://tiny.cc/n69z9y</a:t>
            </a:r>
          </a:p>
        </p:txBody>
      </p:sp>
      <p:pic>
        <p:nvPicPr>
          <p:cNvPr id="4" name="Picture 3" descr="A close up of a persons face&#10;&#10;Description automatically generated">
            <a:extLst>
              <a:ext uri="{FF2B5EF4-FFF2-40B4-BE49-F238E27FC236}">
                <a16:creationId xmlns:a16="http://schemas.microsoft.com/office/drawing/2014/main" id="{9E179F6C-A676-4C3E-A438-850681B60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57" y="0"/>
            <a:ext cx="2570656" cy="6368740"/>
          </a:xfrm>
          <a:prstGeom prst="rect">
            <a:avLst/>
          </a:prstGeom>
        </p:spPr>
      </p:pic>
      <p:pic>
        <p:nvPicPr>
          <p:cNvPr id="8" name="Picture 7" descr="A picture containing invertebrate, animal, X-ray film&#10;&#10;Description automatically generated">
            <a:extLst>
              <a:ext uri="{FF2B5EF4-FFF2-40B4-BE49-F238E27FC236}">
                <a16:creationId xmlns:a16="http://schemas.microsoft.com/office/drawing/2014/main" id="{EB0612DB-09E9-4DCB-BF3C-0B492D9448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3"/>
          <a:stretch/>
        </p:blipFill>
        <p:spPr>
          <a:xfrm>
            <a:off x="1" y="0"/>
            <a:ext cx="3234274" cy="63814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CFDED0-27AB-4B8A-B15A-2C360EA3ED3A}"/>
              </a:ext>
            </a:extLst>
          </p:cNvPr>
          <p:cNvSpPr/>
          <p:nvPr/>
        </p:nvSpPr>
        <p:spPr>
          <a:xfrm>
            <a:off x="9745785" y="6149048"/>
            <a:ext cx="1388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http://tiny.cc/s89z9y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BBE34-4EB1-4F5B-A2D3-6861E01A98AD}"/>
              </a:ext>
            </a:extLst>
          </p:cNvPr>
          <p:cNvSpPr/>
          <p:nvPr/>
        </p:nvSpPr>
        <p:spPr>
          <a:xfrm>
            <a:off x="-1" y="6087659"/>
            <a:ext cx="13981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http://tiny.cc/v99z9y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27DE66-FFEA-4F3B-B434-C263CA3B3D8F}"/>
              </a:ext>
            </a:extLst>
          </p:cNvPr>
          <p:cNvSpPr/>
          <p:nvPr/>
        </p:nvSpPr>
        <p:spPr>
          <a:xfrm>
            <a:off x="3366317" y="4348743"/>
            <a:ext cx="6098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Use of Radiology CT-</a:t>
            </a:r>
            <a:r>
              <a:rPr lang="en-US" sz="2400" dirty="0" err="1"/>
              <a:t>Xray</a:t>
            </a:r>
            <a:r>
              <a:rPr lang="en-US" sz="2400" dirty="0"/>
              <a:t> of stalagmite to pre-screen samples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2125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0BB7B0-7AD6-41BC-BC2A-32AE20908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b="7907"/>
          <a:stretch/>
        </p:blipFill>
        <p:spPr>
          <a:xfrm>
            <a:off x="6350" y="-1"/>
            <a:ext cx="12188825" cy="6858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6B795-4DF2-4B57-88E5-BFF8DE13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678" y="3331444"/>
            <a:ext cx="7537703" cy="1229306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2800" b="1" u="sng" dirty="0">
                <a:solidFill>
                  <a:srgbClr val="FFFFFF"/>
                </a:solidFill>
              </a:rPr>
              <a:t>Interaction of air and water dynamics in deep caves of Mt. </a:t>
            </a:r>
            <a:r>
              <a:rPr lang="en-US" sz="2800" b="1" u="sng" dirty="0" err="1">
                <a:solidFill>
                  <a:srgbClr val="FFFFFF"/>
                </a:solidFill>
              </a:rPr>
              <a:t>Velebit</a:t>
            </a:r>
            <a:r>
              <a:rPr lang="en-US" sz="2800" b="1" u="sng" dirty="0">
                <a:solidFill>
                  <a:srgbClr val="FFFFFF"/>
                </a:solidFill>
              </a:rPr>
              <a:t>, Dinaric Karst , Croatia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8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0AB62-6BD5-44E8-B851-69DABC16DB88}"/>
              </a:ext>
            </a:extLst>
          </p:cNvPr>
          <p:cNvSpPr/>
          <p:nvPr/>
        </p:nvSpPr>
        <p:spPr>
          <a:xfrm>
            <a:off x="7507593" y="4681427"/>
            <a:ext cx="1252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(D. </a:t>
            </a:r>
            <a:r>
              <a:rPr lang="en-US" sz="2400" dirty="0" err="1">
                <a:solidFill>
                  <a:srgbClr val="FFFFFF"/>
                </a:solidFill>
              </a:rPr>
              <a:t>Paar</a:t>
            </a:r>
            <a:r>
              <a:rPr lang="en-US" sz="24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945D4F-6F00-4F8B-BB01-E497C8AFD1E0}"/>
              </a:ext>
            </a:extLst>
          </p:cNvPr>
          <p:cNvSpPr txBox="1"/>
          <p:nvPr/>
        </p:nvSpPr>
        <p:spPr>
          <a:xfrm>
            <a:off x="0" y="6057582"/>
            <a:ext cx="3466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http://www.panacomp.net/miroc-mountain/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6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5418D4-E67A-47A7-A928-671CAB5358CC}"/>
              </a:ext>
            </a:extLst>
          </p:cNvPr>
          <p:cNvSpPr/>
          <p:nvPr/>
        </p:nvSpPr>
        <p:spPr>
          <a:xfrm>
            <a:off x="9168394" y="6033898"/>
            <a:ext cx="2981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http://speleologija.eu/lukinajama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6D710A-9EA7-4FA3-9831-C3693A5F9BBE}"/>
              </a:ext>
            </a:extLst>
          </p:cNvPr>
          <p:cNvSpPr txBox="1">
            <a:spLocks/>
          </p:cNvSpPr>
          <p:nvPr/>
        </p:nvSpPr>
        <p:spPr>
          <a:xfrm>
            <a:off x="307720" y="6450146"/>
            <a:ext cx="10865224" cy="516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>
                <a:solidFill>
                  <a:schemeClr val="bg1"/>
                </a:solidFill>
              </a:rPr>
              <a:t>Interaction of air and water dynamics in deep caves in Mt. </a:t>
            </a:r>
            <a:r>
              <a:rPr lang="en-US" sz="1800" b="1" u="sng" dirty="0" err="1">
                <a:solidFill>
                  <a:schemeClr val="bg1"/>
                </a:solidFill>
              </a:rPr>
              <a:t>Velebit</a:t>
            </a:r>
            <a:r>
              <a:rPr lang="en-US" sz="1800" b="1" u="sng" dirty="0">
                <a:solidFill>
                  <a:schemeClr val="bg1"/>
                </a:solidFill>
              </a:rPr>
              <a:t>, Dinaric Karst, Croatia </a:t>
            </a:r>
            <a:r>
              <a:rPr lang="en-US" sz="1200" b="1" u="sng" dirty="0">
                <a:solidFill>
                  <a:schemeClr val="bg1"/>
                </a:solidFill>
              </a:rPr>
              <a:t>(D. </a:t>
            </a:r>
            <a:r>
              <a:rPr lang="en-US" sz="1200" b="1" u="sng" dirty="0" err="1">
                <a:solidFill>
                  <a:schemeClr val="bg1"/>
                </a:solidFill>
              </a:rPr>
              <a:t>Paar</a:t>
            </a:r>
            <a:r>
              <a:rPr lang="en-US" sz="1200" b="1" u="sng" dirty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E089FA0-AEA8-4B15-8FDA-F0116A365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55" y="-21188"/>
            <a:ext cx="4321540" cy="6393640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A2F48393-28E9-48DD-9B30-B5DF39296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35" y="744689"/>
            <a:ext cx="6727729" cy="3403978"/>
          </a:xfrm>
          <a:prstGeom prst="rect">
            <a:avLst/>
          </a:prstGeom>
        </p:spPr>
      </p:pic>
      <p:pic>
        <p:nvPicPr>
          <p:cNvPr id="12" name="Picture 11" descr="A close up of a rock next to a tree&#10;&#10;Description automatically generated">
            <a:extLst>
              <a:ext uri="{FF2B5EF4-FFF2-40B4-BE49-F238E27FC236}">
                <a16:creationId xmlns:a16="http://schemas.microsoft.com/office/drawing/2014/main" id="{7FE1B435-0255-4D59-A75C-F2C74C37E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r="15459"/>
          <a:stretch/>
        </p:blipFill>
        <p:spPr>
          <a:xfrm>
            <a:off x="-838201" y="46508"/>
            <a:ext cx="3454401" cy="63861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991CAD-E991-4D7B-8FED-3D8BCD179C27}"/>
              </a:ext>
            </a:extLst>
          </p:cNvPr>
          <p:cNvSpPr/>
          <p:nvPr/>
        </p:nvSpPr>
        <p:spPr>
          <a:xfrm>
            <a:off x="9168394" y="6123094"/>
            <a:ext cx="23453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http://speleologija.eu/lukinajama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F7A27C-E72D-43A3-94C8-8E611528454D}"/>
              </a:ext>
            </a:extLst>
          </p:cNvPr>
          <p:cNvSpPr/>
          <p:nvPr/>
        </p:nvSpPr>
        <p:spPr>
          <a:xfrm>
            <a:off x="2979261" y="429742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/>
              <a:t>Develop model of cave air situation to understand the presence of perennial ice and interaction of water and other physical processes. </a:t>
            </a:r>
          </a:p>
        </p:txBody>
      </p:sp>
    </p:spTree>
    <p:extLst>
      <p:ext uri="{BB962C8B-B14F-4D97-AF65-F5344CB8AC3E}">
        <p14:creationId xmlns:p14="http://schemas.microsoft.com/office/powerpoint/2010/main" val="2081792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D1CA619-EDBF-41C5-89EC-5BD29C2FCBB7}"/>
              </a:ext>
            </a:extLst>
          </p:cNvPr>
          <p:cNvSpPr txBox="1">
            <a:spLocks/>
          </p:cNvSpPr>
          <p:nvPr/>
        </p:nvSpPr>
        <p:spPr>
          <a:xfrm>
            <a:off x="307720" y="6450146"/>
            <a:ext cx="10865224" cy="516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>
                <a:solidFill>
                  <a:schemeClr val="bg1"/>
                </a:solidFill>
              </a:rPr>
              <a:t>Interaction of air and water dynamics in deep caves in Mt. Velebit, Dinaric Karst, Croatia </a:t>
            </a:r>
            <a:r>
              <a:rPr lang="en-US" sz="1200" b="1" u="sng">
                <a:solidFill>
                  <a:schemeClr val="bg1"/>
                </a:solidFill>
              </a:rPr>
              <a:t>(D. Paar)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7AAD21EC-3B26-4CAB-A40E-BAB81D710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0" y="91314"/>
            <a:ext cx="6326324" cy="626841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BD74AB-AC05-430E-9102-5EE09DD35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27" y="-50079"/>
            <a:ext cx="4574660" cy="3358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AADFAA-DC30-4387-B567-E5C0E065B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71" y="3489254"/>
            <a:ext cx="4294719" cy="27800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06B957-D607-4416-BF5D-D11816FC93CC}"/>
              </a:ext>
            </a:extLst>
          </p:cNvPr>
          <p:cNvSpPr/>
          <p:nvPr/>
        </p:nvSpPr>
        <p:spPr>
          <a:xfrm>
            <a:off x="4847070" y="91314"/>
            <a:ext cx="1595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2840853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BC9DDDC-DF7E-43F3-BE2C-15F340A57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48" y="53788"/>
            <a:ext cx="5532967" cy="63203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898E99B-68A7-4993-A1D8-3C51CCA95088}"/>
              </a:ext>
            </a:extLst>
          </p:cNvPr>
          <p:cNvSpPr txBox="1">
            <a:spLocks/>
          </p:cNvSpPr>
          <p:nvPr/>
        </p:nvSpPr>
        <p:spPr>
          <a:xfrm>
            <a:off x="307720" y="6450146"/>
            <a:ext cx="10865224" cy="516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>
                <a:solidFill>
                  <a:schemeClr val="bg1"/>
                </a:solidFill>
              </a:rPr>
              <a:t>Interaction of air and water dynamics in deep caves in Mt. </a:t>
            </a:r>
            <a:r>
              <a:rPr lang="en-US" sz="1800" b="1" u="sng" dirty="0" err="1">
                <a:solidFill>
                  <a:schemeClr val="bg1"/>
                </a:solidFill>
              </a:rPr>
              <a:t>Velebit</a:t>
            </a:r>
            <a:r>
              <a:rPr lang="en-US" sz="1800" b="1" u="sng" dirty="0">
                <a:solidFill>
                  <a:schemeClr val="bg1"/>
                </a:solidFill>
              </a:rPr>
              <a:t>, Dinaric Karst, Croatia </a:t>
            </a:r>
            <a:r>
              <a:rPr lang="en-US" sz="1200" b="1" u="sng" dirty="0">
                <a:solidFill>
                  <a:schemeClr val="bg1"/>
                </a:solidFill>
              </a:rPr>
              <a:t>(D. </a:t>
            </a:r>
            <a:r>
              <a:rPr lang="en-US" sz="1200" b="1" u="sng" dirty="0" err="1">
                <a:solidFill>
                  <a:schemeClr val="bg1"/>
                </a:solidFill>
              </a:rPr>
              <a:t>Paar</a:t>
            </a:r>
            <a:r>
              <a:rPr lang="en-US" sz="1200" b="1" u="sng" dirty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4D6D6F-7A4A-4B3F-8508-F5A740CC6757}"/>
              </a:ext>
            </a:extLst>
          </p:cNvPr>
          <p:cNvSpPr/>
          <p:nvPr/>
        </p:nvSpPr>
        <p:spPr>
          <a:xfrm>
            <a:off x="6807353" y="53788"/>
            <a:ext cx="1595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Stroj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214135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7F7078-2A5C-4593-84F5-C23AEB2E535B}"/>
              </a:ext>
            </a:extLst>
          </p:cNvPr>
          <p:cNvSpPr txBox="1"/>
          <p:nvPr/>
        </p:nvSpPr>
        <p:spPr>
          <a:xfrm>
            <a:off x="330107" y="42990"/>
            <a:ext cx="9692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is a KARST HYDROGEOLOGICAL SYSTEM?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548A5-FC7F-47A9-A0D6-E669061FEC3C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4F041C-E381-4479-ABA8-09B935354FA5}"/>
              </a:ext>
            </a:extLst>
          </p:cNvPr>
          <p:cNvSpPr txBox="1">
            <a:spLocks/>
          </p:cNvSpPr>
          <p:nvPr/>
        </p:nvSpPr>
        <p:spPr>
          <a:xfrm>
            <a:off x="403289" y="772905"/>
            <a:ext cx="11314578" cy="80758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FLOW VARIABILITY!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F44B66B-372C-4EA6-8C41-AC079850F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8" y="1362756"/>
            <a:ext cx="7708777" cy="49063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1D9A9-8D24-47CE-BA14-C2FF258D8BD1}"/>
              </a:ext>
            </a:extLst>
          </p:cNvPr>
          <p:cNvSpPr/>
          <p:nvPr/>
        </p:nvSpPr>
        <p:spPr>
          <a:xfrm>
            <a:off x="179868" y="6007461"/>
            <a:ext cx="14622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http://tiny.cc/38m19y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5E563-F6B3-4F5D-B24F-53358C714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2846" y="1210619"/>
            <a:ext cx="4199308" cy="2362110"/>
          </a:xfrm>
          <a:prstGeom prst="rect">
            <a:avLst/>
          </a:prstGeom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F19E4660-4862-4C6C-A2F6-587E182CE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46" y="3597199"/>
            <a:ext cx="4199308" cy="27995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B3D6E1-C9D6-4F16-B103-D2D6264CDE8B}"/>
              </a:ext>
            </a:extLst>
          </p:cNvPr>
          <p:cNvSpPr/>
          <p:nvPr/>
        </p:nvSpPr>
        <p:spPr>
          <a:xfrm>
            <a:off x="10765966" y="1210619"/>
            <a:ext cx="1175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http://tiny.cc/5fo99y</a:t>
            </a:r>
          </a:p>
        </p:txBody>
      </p:sp>
    </p:spTree>
    <p:extLst>
      <p:ext uri="{BB962C8B-B14F-4D97-AF65-F5344CB8AC3E}">
        <p14:creationId xmlns:p14="http://schemas.microsoft.com/office/powerpoint/2010/main" val="1608107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ush green hillside&#10;&#10;Description automatically generated">
            <a:extLst>
              <a:ext uri="{FF2B5EF4-FFF2-40B4-BE49-F238E27FC236}">
                <a16:creationId xmlns:a16="http://schemas.microsoft.com/office/drawing/2014/main" id="{12E44EFC-B3DE-41EC-9EAB-E72CBC562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65B81-BD33-4305-B13F-728F6012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02" y="1475234"/>
            <a:ext cx="3549291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u="sng" dirty="0">
                <a:solidFill>
                  <a:schemeClr val="tx1"/>
                </a:solidFill>
              </a:rPr>
              <a:t>Decreasing the unpredictability of karst aquifers – preliminary results of speleological and hydrological research in </a:t>
            </a:r>
            <a:r>
              <a:rPr lang="en-US" sz="2800" b="1" u="sng" dirty="0" err="1">
                <a:solidFill>
                  <a:schemeClr val="tx1"/>
                </a:solidFill>
              </a:rPr>
              <a:t>Učka</a:t>
            </a:r>
            <a:r>
              <a:rPr lang="en-US" sz="2800" b="1" u="sng" dirty="0">
                <a:solidFill>
                  <a:schemeClr val="tx1"/>
                </a:solidFill>
              </a:rPr>
              <a:t> cave system, Croatia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E2FEA-EEC7-4664-85EE-D4EF96543BD8}"/>
              </a:ext>
            </a:extLst>
          </p:cNvPr>
          <p:cNvSpPr/>
          <p:nvPr/>
        </p:nvSpPr>
        <p:spPr>
          <a:xfrm>
            <a:off x="1650150" y="4665135"/>
            <a:ext cx="133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(L. </a:t>
            </a:r>
            <a:r>
              <a:rPr lang="en-US" dirty="0" err="1"/>
              <a:t>Kukuljan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7074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04013F-821C-442E-B10C-0778347A52A0}"/>
              </a:ext>
            </a:extLst>
          </p:cNvPr>
          <p:cNvSpPr/>
          <p:nvPr/>
        </p:nvSpPr>
        <p:spPr>
          <a:xfrm>
            <a:off x="0" y="6347350"/>
            <a:ext cx="1230085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u="sng" dirty="0">
                <a:solidFill>
                  <a:schemeClr val="bg1"/>
                </a:solidFill>
              </a:rPr>
              <a:t>Decreasing the unpredictability of karst aquifers – prelim results of speleological and hydrological research in </a:t>
            </a:r>
            <a:r>
              <a:rPr lang="en-US" sz="1700" b="1" u="sng" dirty="0" err="1">
                <a:solidFill>
                  <a:schemeClr val="bg1"/>
                </a:solidFill>
              </a:rPr>
              <a:t>Učka</a:t>
            </a:r>
            <a:r>
              <a:rPr lang="en-US" sz="1700" b="1" u="sng" dirty="0">
                <a:solidFill>
                  <a:schemeClr val="bg1"/>
                </a:solidFill>
              </a:rPr>
              <a:t> cave system, Croatia </a:t>
            </a:r>
            <a:r>
              <a:rPr lang="en-US" sz="1200" dirty="0">
                <a:solidFill>
                  <a:schemeClr val="bg1"/>
                </a:solidFill>
              </a:rPr>
              <a:t>(L. </a:t>
            </a:r>
            <a:r>
              <a:rPr lang="en-US" sz="1200" dirty="0" err="1">
                <a:solidFill>
                  <a:schemeClr val="bg1"/>
                </a:solidFill>
              </a:rPr>
              <a:t>Kukuljan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5D073-A0CF-421F-9272-16CAA6068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5916" cy="64078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262ADD-52AA-47D8-AFED-A2C410A0D400}"/>
              </a:ext>
            </a:extLst>
          </p:cNvPr>
          <p:cNvSpPr/>
          <p:nvPr/>
        </p:nvSpPr>
        <p:spPr>
          <a:xfrm>
            <a:off x="5232821" y="1287199"/>
            <a:ext cx="6641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Hydrological and microclimate monitoring was established in </a:t>
            </a:r>
            <a:r>
              <a:rPr lang="en-US" sz="2800" dirty="0" err="1"/>
              <a:t>Ucka</a:t>
            </a:r>
            <a:r>
              <a:rPr lang="en-US" sz="2800" dirty="0"/>
              <a:t> cave in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B9FEB-DD30-48B8-8DBF-D12F6DCAA4C5}"/>
              </a:ext>
            </a:extLst>
          </p:cNvPr>
          <p:cNvSpPr/>
          <p:nvPr/>
        </p:nvSpPr>
        <p:spPr>
          <a:xfrm>
            <a:off x="5232821" y="272104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Preliminary results already came up mapping at least 4.1km of cave that goes to a depth of 427m.</a:t>
            </a:r>
          </a:p>
        </p:txBody>
      </p:sp>
    </p:spTree>
    <p:extLst>
      <p:ext uri="{BB962C8B-B14F-4D97-AF65-F5344CB8AC3E}">
        <p14:creationId xmlns:p14="http://schemas.microsoft.com/office/powerpoint/2010/main" val="766374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0DEA53-AD7B-4B60-88B4-2EA968812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0"/>
          <a:stretch/>
        </p:blipFill>
        <p:spPr>
          <a:xfrm>
            <a:off x="-13029" y="-645042"/>
            <a:ext cx="12254647" cy="75030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6721A-9D85-460A-BA9A-86ACA621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516" y="3331444"/>
            <a:ext cx="7057627" cy="122930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u="sng" dirty="0"/>
              <a:t>Karstic conduits connectivity, natural and disturbed hydraulic </a:t>
            </a:r>
            <a:r>
              <a:rPr lang="en-US" sz="2800" b="1" u="sng" dirty="0" err="1"/>
              <a:t>behaviours</a:t>
            </a:r>
            <a:r>
              <a:rPr lang="en-US" sz="2800" b="1" u="sng" dirty="0"/>
              <a:t> of the multi-layered aquifer system of </a:t>
            </a:r>
            <a:r>
              <a:rPr lang="en-US" sz="2800" b="1" u="sng" dirty="0" err="1"/>
              <a:t>Barrois</a:t>
            </a:r>
            <a:r>
              <a:rPr lang="en-US" sz="2800" b="1" u="sng" dirty="0"/>
              <a:t> Limestone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0F0D49-DD18-448E-956A-8BE0B0CDDEDB}"/>
              </a:ext>
            </a:extLst>
          </p:cNvPr>
          <p:cNvSpPr/>
          <p:nvPr/>
        </p:nvSpPr>
        <p:spPr>
          <a:xfrm>
            <a:off x="7311316" y="4701868"/>
            <a:ext cx="233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Benabderrahmane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452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B5BEDE6-403C-4D28-AB59-2F90F73E5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r="16991"/>
          <a:stretch/>
        </p:blipFill>
        <p:spPr>
          <a:xfrm>
            <a:off x="316556" y="638200"/>
            <a:ext cx="5323622" cy="34634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74D378-FFDD-4790-834A-EDA7FBC0BDC7}"/>
              </a:ext>
            </a:extLst>
          </p:cNvPr>
          <p:cNvSpPr/>
          <p:nvPr/>
        </p:nvSpPr>
        <p:spPr>
          <a:xfrm>
            <a:off x="0" y="6347349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50" b="1" u="sng" dirty="0">
                <a:solidFill>
                  <a:schemeClr val="bg1"/>
                </a:solidFill>
              </a:rPr>
              <a:t>Karstic Conduits connectivity, natural and disturbed hydraulic </a:t>
            </a:r>
            <a:r>
              <a:rPr lang="en-US" sz="1750" b="1" u="sng" dirty="0" err="1">
                <a:solidFill>
                  <a:schemeClr val="bg1"/>
                </a:solidFill>
              </a:rPr>
              <a:t>behaviours</a:t>
            </a:r>
            <a:r>
              <a:rPr lang="en-US" sz="1750" b="1" u="sng" dirty="0">
                <a:solidFill>
                  <a:schemeClr val="bg1"/>
                </a:solidFill>
              </a:rPr>
              <a:t> of the multi-layered aquifer system of </a:t>
            </a:r>
            <a:r>
              <a:rPr lang="en-US" sz="1750" b="1" u="sng" dirty="0" err="1">
                <a:solidFill>
                  <a:schemeClr val="bg1"/>
                </a:solidFill>
              </a:rPr>
              <a:t>Barrois</a:t>
            </a:r>
            <a:r>
              <a:rPr lang="en-US" sz="1750" b="1" u="sng" dirty="0">
                <a:solidFill>
                  <a:schemeClr val="bg1"/>
                </a:solidFill>
              </a:rPr>
              <a:t> Limestone </a:t>
            </a:r>
            <a:r>
              <a:rPr lang="en-US" sz="1200" dirty="0">
                <a:solidFill>
                  <a:schemeClr val="bg1"/>
                </a:solidFill>
              </a:rPr>
              <a:t>(H. </a:t>
            </a:r>
            <a:r>
              <a:rPr lang="en-US" sz="1200" dirty="0" err="1">
                <a:solidFill>
                  <a:schemeClr val="bg1"/>
                </a:solidFill>
              </a:rPr>
              <a:t>Benabderrahmane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76B8C93-4E0D-49B7-BB69-D0C994E08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02" y="638200"/>
            <a:ext cx="5572892" cy="49049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6DD30C-0BF6-4F2B-99A8-E221DC4AE21A}"/>
              </a:ext>
            </a:extLst>
          </p:cNvPr>
          <p:cNvSpPr/>
          <p:nvPr/>
        </p:nvSpPr>
        <p:spPr>
          <a:xfrm>
            <a:off x="482206" y="4468969"/>
            <a:ext cx="5572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karstic geometry is modelled using a formulation of the stochastic differential equation of Langevin. </a:t>
            </a:r>
          </a:p>
        </p:txBody>
      </p:sp>
    </p:spTree>
    <p:extLst>
      <p:ext uri="{BB962C8B-B14F-4D97-AF65-F5344CB8AC3E}">
        <p14:creationId xmlns:p14="http://schemas.microsoft.com/office/powerpoint/2010/main" val="326036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FCD-17E7-4830-9D03-206E89A1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390"/>
            <a:ext cx="12192000" cy="140053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Acknowledgements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B173E-A39B-42CA-B766-51B46E07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654534"/>
            <a:ext cx="12191999" cy="776246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Thank you for making this opportunity possible.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CFE38-BB58-4D5D-BBE2-99CB14D0E3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1979" y="1871285"/>
            <a:ext cx="3018762" cy="1086753"/>
          </a:xfrm>
          <a:prstGeom prst="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50831AF8-04C2-44B3-A6AE-5753FD30D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90" y="1796325"/>
            <a:ext cx="3313804" cy="1086753"/>
          </a:xfrm>
          <a:prstGeom prst="rect">
            <a:avLst/>
          </a:prstGeom>
        </p:spPr>
      </p:pic>
      <p:pic>
        <p:nvPicPr>
          <p:cNvPr id="8" name="Picture 2" descr="Home">
            <a:extLst>
              <a:ext uri="{FF2B5EF4-FFF2-40B4-BE49-F238E27FC236}">
                <a16:creationId xmlns:a16="http://schemas.microsoft.com/office/drawing/2014/main" id="{8CE06435-AE5A-4221-8EC5-3FB16890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63" y="3429000"/>
            <a:ext cx="2916677" cy="11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BA0B9-7410-434F-8EAD-489FBEBAA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469" y="3355261"/>
            <a:ext cx="2811500" cy="117196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D46205B-960F-4F05-9710-BBD9F0131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1" y="5092559"/>
            <a:ext cx="6848475" cy="561975"/>
          </a:xfrm>
          <a:prstGeom prst="rect">
            <a:avLst/>
          </a:prstGeom>
        </p:spPr>
      </p:pic>
      <p:pic>
        <p:nvPicPr>
          <p:cNvPr id="9" name="Picture 8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73A904EA-DE20-4CE2-AAF9-842A8E0A6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541" y1="44444" x2="40541" y2="44444"/>
                        <a14:foregroundMark x1="50676" y1="48538" x2="50676" y2="48538"/>
                        <a14:foregroundMark x1="60135" y1="49123" x2="60135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45" y="3126854"/>
            <a:ext cx="28194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9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7F7078-2A5C-4593-84F5-C23AEB2E535B}"/>
              </a:ext>
            </a:extLst>
          </p:cNvPr>
          <p:cNvSpPr txBox="1"/>
          <p:nvPr/>
        </p:nvSpPr>
        <p:spPr>
          <a:xfrm>
            <a:off x="179868" y="42990"/>
            <a:ext cx="5205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WHERE IS IT OCCURING?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548A5-FC7F-47A9-A0D6-E669061FEC3C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7B7D1FA0-BB75-4B07-A201-34615E0A9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1765" r="552" b="32543"/>
          <a:stretch/>
        </p:blipFill>
        <p:spPr>
          <a:xfrm>
            <a:off x="35295" y="1179083"/>
            <a:ext cx="8487052" cy="39651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F6331E-BCDC-4EED-883B-7FA64C05679F}"/>
              </a:ext>
            </a:extLst>
          </p:cNvPr>
          <p:cNvSpPr/>
          <p:nvPr/>
        </p:nvSpPr>
        <p:spPr>
          <a:xfrm>
            <a:off x="35295" y="1133559"/>
            <a:ext cx="15888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https://www.un-igrac.org</a:t>
            </a:r>
            <a:endParaRPr lang="en-US" sz="10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1563E-F1D8-46F9-9BCD-458C211A6E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1"/>
          <a:stretch/>
        </p:blipFill>
        <p:spPr>
          <a:xfrm>
            <a:off x="9186443" y="156192"/>
            <a:ext cx="3005557" cy="61695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1F2850-E7DA-49D2-8316-8469ED9530E7}"/>
              </a:ext>
            </a:extLst>
          </p:cNvPr>
          <p:cNvSpPr/>
          <p:nvPr/>
        </p:nvSpPr>
        <p:spPr>
          <a:xfrm>
            <a:off x="10930562" y="0"/>
            <a:ext cx="1279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http://tiny.cc/ulo99y</a:t>
            </a:r>
          </a:p>
        </p:txBody>
      </p:sp>
    </p:spTree>
    <p:extLst>
      <p:ext uri="{BB962C8B-B14F-4D97-AF65-F5344CB8AC3E}">
        <p14:creationId xmlns:p14="http://schemas.microsoft.com/office/powerpoint/2010/main" val="426508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outdoor, river&#10;&#10;Description automatically generated">
            <a:extLst>
              <a:ext uri="{FF2B5EF4-FFF2-40B4-BE49-F238E27FC236}">
                <a16:creationId xmlns:a16="http://schemas.microsoft.com/office/drawing/2014/main" id="{54579AE5-8291-4202-B961-92E9DBE4E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37" y="866125"/>
            <a:ext cx="7978018" cy="5594754"/>
          </a:xfrm>
          <a:prstGeom prst="rect">
            <a:avLst/>
          </a:prstGeom>
        </p:spPr>
      </p:pic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C715695A-68BD-4F6B-A7A9-9E90135FD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0" y="857711"/>
            <a:ext cx="3768360" cy="5611581"/>
          </a:xfrm>
          <a:prstGeom prst="rect">
            <a:avLst/>
          </a:prstGeom>
        </p:spPr>
      </p:pic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DBD1398-56EC-45C7-8D3A-D0BB6CADA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23" y="3572516"/>
            <a:ext cx="2074238" cy="2932219"/>
          </a:xfrm>
          <a:prstGeom prst="rect">
            <a:avLst/>
          </a:prstGeom>
        </p:spPr>
      </p:pic>
      <p:pic>
        <p:nvPicPr>
          <p:cNvPr id="8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CDFEE72-4151-455E-ACF1-8C57E339F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45" y="3647611"/>
            <a:ext cx="1967078" cy="281459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DBDF46C-7BE7-4D11-AA23-866D2CACE7E5}"/>
              </a:ext>
            </a:extLst>
          </p:cNvPr>
          <p:cNvSpPr/>
          <p:nvPr/>
        </p:nvSpPr>
        <p:spPr>
          <a:xfrm>
            <a:off x="2466752" y="477503"/>
            <a:ext cx="9725247" cy="252600"/>
          </a:xfrm>
          <a:prstGeom prst="rightArrow">
            <a:avLst>
              <a:gd name="adj1" fmla="val 24953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B2011-1E00-4A3B-A910-1E160F26C1C8}"/>
              </a:ext>
            </a:extLst>
          </p:cNvPr>
          <p:cNvSpPr txBox="1"/>
          <p:nvPr/>
        </p:nvSpPr>
        <p:spPr>
          <a:xfrm flipH="1">
            <a:off x="2285644" y="89156"/>
            <a:ext cx="105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1893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182453-88F4-499A-89F3-4B41D8922BDF}"/>
              </a:ext>
            </a:extLst>
          </p:cNvPr>
          <p:cNvCxnSpPr>
            <a:cxnSpLocks/>
          </p:cNvCxnSpPr>
          <p:nvPr/>
        </p:nvCxnSpPr>
        <p:spPr>
          <a:xfrm>
            <a:off x="2672316" y="616141"/>
            <a:ext cx="0" cy="2499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D07AEE-5CF9-4537-A399-15A279A9A0AF}"/>
              </a:ext>
            </a:extLst>
          </p:cNvPr>
          <p:cNvCxnSpPr/>
          <p:nvPr/>
        </p:nvCxnSpPr>
        <p:spPr>
          <a:xfrm>
            <a:off x="5752214" y="605111"/>
            <a:ext cx="0" cy="2499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B5BCFF-386B-480C-B2C6-A32D71833D94}"/>
              </a:ext>
            </a:extLst>
          </p:cNvPr>
          <p:cNvSpPr txBox="1"/>
          <p:nvPr/>
        </p:nvSpPr>
        <p:spPr>
          <a:xfrm flipH="1">
            <a:off x="5415160" y="77393"/>
            <a:ext cx="105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1895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C6A5CB-EBA9-43E1-B42E-992FDE2F3A34}"/>
              </a:ext>
            </a:extLst>
          </p:cNvPr>
          <p:cNvSpPr txBox="1"/>
          <p:nvPr/>
        </p:nvSpPr>
        <p:spPr>
          <a:xfrm>
            <a:off x="0" y="0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WHO?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D4AA1B-9F9E-48F3-AA61-B0A3FED5687B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1" name="Picture 2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F1B8B26-EB9A-485D-9AD2-5F5F03205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2" y="3537073"/>
            <a:ext cx="2074238" cy="29322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ABEC02-99E3-4448-83A5-6A4AC0A2B9DD}"/>
              </a:ext>
            </a:extLst>
          </p:cNvPr>
          <p:cNvSpPr txBox="1"/>
          <p:nvPr/>
        </p:nvSpPr>
        <p:spPr>
          <a:xfrm>
            <a:off x="10443447" y="-76495"/>
            <a:ext cx="1737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WHEN?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FE4509-AAE9-4D6F-96EC-1330A49DD23D}"/>
              </a:ext>
            </a:extLst>
          </p:cNvPr>
          <p:cNvSpPr txBox="1"/>
          <p:nvPr/>
        </p:nvSpPr>
        <p:spPr>
          <a:xfrm>
            <a:off x="10214345" y="6122325"/>
            <a:ext cx="200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Edourd</a:t>
            </a:r>
            <a:r>
              <a:rPr lang="en-US" sz="1600" dirty="0">
                <a:solidFill>
                  <a:schemeClr val="bg1"/>
                </a:solidFill>
              </a:rPr>
              <a:t>- Alfred Martel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D7340-995F-40F2-B7DF-34C78F90FB3E}"/>
              </a:ext>
            </a:extLst>
          </p:cNvPr>
          <p:cNvSpPr txBox="1"/>
          <p:nvPr/>
        </p:nvSpPr>
        <p:spPr>
          <a:xfrm>
            <a:off x="498345" y="6123653"/>
            <a:ext cx="1131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Jovan </a:t>
            </a:r>
            <a:r>
              <a:rPr lang="en-US" sz="1600" dirty="0" err="1">
                <a:solidFill>
                  <a:schemeClr val="bg1"/>
                </a:solidFill>
              </a:rPr>
              <a:t>Cvijic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7" name="Picture 2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6A6F0F1-EB39-4EC0-AD13-0F755E9EC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61" y="4520132"/>
            <a:ext cx="3437467" cy="1460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17FE1A-9FC2-493D-9A74-22D70963F4A2}"/>
              </a:ext>
            </a:extLst>
          </p:cNvPr>
          <p:cNvSpPr txBox="1"/>
          <p:nvPr/>
        </p:nvSpPr>
        <p:spPr>
          <a:xfrm flipH="1">
            <a:off x="7776120" y="71878"/>
            <a:ext cx="105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1921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AD94A7-AB18-41CE-9CA8-59F06B210C1D}"/>
              </a:ext>
            </a:extLst>
          </p:cNvPr>
          <p:cNvCxnSpPr/>
          <p:nvPr/>
        </p:nvCxnSpPr>
        <p:spPr>
          <a:xfrm>
            <a:off x="8169349" y="642723"/>
            <a:ext cx="0" cy="2499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60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0DBDF46C-7BE7-4D11-AA23-866D2CACE7E5}"/>
              </a:ext>
            </a:extLst>
          </p:cNvPr>
          <p:cNvSpPr/>
          <p:nvPr/>
        </p:nvSpPr>
        <p:spPr>
          <a:xfrm>
            <a:off x="0" y="445481"/>
            <a:ext cx="12192000" cy="159630"/>
          </a:xfrm>
          <a:prstGeom prst="rightArrow">
            <a:avLst>
              <a:gd name="adj1" fmla="val 24953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B2011-1E00-4A3B-A910-1E160F26C1C8}"/>
              </a:ext>
            </a:extLst>
          </p:cNvPr>
          <p:cNvSpPr txBox="1"/>
          <p:nvPr/>
        </p:nvSpPr>
        <p:spPr>
          <a:xfrm flipH="1">
            <a:off x="2218227" y="94247"/>
            <a:ext cx="105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1981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182453-88F4-499A-89F3-4B41D8922BDF}"/>
              </a:ext>
            </a:extLst>
          </p:cNvPr>
          <p:cNvCxnSpPr>
            <a:cxnSpLocks/>
          </p:cNvCxnSpPr>
          <p:nvPr/>
        </p:nvCxnSpPr>
        <p:spPr>
          <a:xfrm>
            <a:off x="2622696" y="556217"/>
            <a:ext cx="1" cy="2499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D07AEE-5CF9-4537-A399-15A279A9A0AF}"/>
              </a:ext>
            </a:extLst>
          </p:cNvPr>
          <p:cNvCxnSpPr/>
          <p:nvPr/>
        </p:nvCxnSpPr>
        <p:spPr>
          <a:xfrm>
            <a:off x="11812772" y="560347"/>
            <a:ext cx="0" cy="2499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B5BCFF-386B-480C-B2C6-A32D71833D94}"/>
              </a:ext>
            </a:extLst>
          </p:cNvPr>
          <p:cNvSpPr txBox="1"/>
          <p:nvPr/>
        </p:nvSpPr>
        <p:spPr>
          <a:xfrm flipH="1">
            <a:off x="5877363" y="41111"/>
            <a:ext cx="105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1989</a:t>
            </a:r>
          </a:p>
        </p:txBody>
      </p:sp>
      <p:pic>
        <p:nvPicPr>
          <p:cNvPr id="15" name="Picture 14" descr="A close up of an animal&#10;&#10;Description automatically generated">
            <a:extLst>
              <a:ext uri="{FF2B5EF4-FFF2-40B4-BE49-F238E27FC236}">
                <a16:creationId xmlns:a16="http://schemas.microsoft.com/office/drawing/2014/main" id="{BF3F4264-3C90-4735-AD2F-8E258C1E9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" y="858202"/>
            <a:ext cx="2741538" cy="41929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22202B-9A08-4BF5-A841-01858A323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06" y="858202"/>
            <a:ext cx="2811725" cy="421336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77B65E-A359-4396-A815-7AB0FD3DF5C3}"/>
              </a:ext>
            </a:extLst>
          </p:cNvPr>
          <p:cNvCxnSpPr/>
          <p:nvPr/>
        </p:nvCxnSpPr>
        <p:spPr>
          <a:xfrm>
            <a:off x="5245394" y="550119"/>
            <a:ext cx="0" cy="2499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2F7E6C0-7D95-4D72-97BD-244137D938DC}"/>
              </a:ext>
            </a:extLst>
          </p:cNvPr>
          <p:cNvSpPr txBox="1"/>
          <p:nvPr/>
        </p:nvSpPr>
        <p:spPr>
          <a:xfrm flipH="1">
            <a:off x="11390444" y="78996"/>
            <a:ext cx="105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2007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EC78E6-4BE7-4BEE-8C49-F9D8C3F9A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503" y="837778"/>
            <a:ext cx="3177563" cy="4250948"/>
          </a:xfrm>
          <a:prstGeom prst="rect">
            <a:avLst/>
          </a:prstGeom>
        </p:spPr>
      </p:pic>
      <p:pic>
        <p:nvPicPr>
          <p:cNvPr id="22" name="Picture 21" descr="A picture containing tennis, outdoor&#10;&#10;Description automatically generated">
            <a:extLst>
              <a:ext uri="{FF2B5EF4-FFF2-40B4-BE49-F238E27FC236}">
                <a16:creationId xmlns:a16="http://schemas.microsoft.com/office/drawing/2014/main" id="{11FADD5F-1F96-46FE-AE14-29EBB073A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51" y="859255"/>
            <a:ext cx="2758083" cy="422947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58914C8-5BFC-481C-B0BF-5259370297BA}"/>
              </a:ext>
            </a:extLst>
          </p:cNvPr>
          <p:cNvCxnSpPr/>
          <p:nvPr/>
        </p:nvCxnSpPr>
        <p:spPr>
          <a:xfrm>
            <a:off x="6170427" y="577663"/>
            <a:ext cx="0" cy="2499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5BC15DA-E57E-467D-97B5-54F8687BF466}"/>
              </a:ext>
            </a:extLst>
          </p:cNvPr>
          <p:cNvSpPr txBox="1"/>
          <p:nvPr/>
        </p:nvSpPr>
        <p:spPr>
          <a:xfrm flipH="1">
            <a:off x="4853268" y="40035"/>
            <a:ext cx="105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1988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C192CA-17CA-4A19-9B47-FFCC17FC1D98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80E83C-D16D-4245-AC48-D84BBA3967BB}"/>
              </a:ext>
            </a:extLst>
          </p:cNvPr>
          <p:cNvSpPr txBox="1"/>
          <p:nvPr/>
        </p:nvSpPr>
        <p:spPr>
          <a:xfrm>
            <a:off x="0" y="0"/>
            <a:ext cx="1737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WHEN?</a:t>
            </a:r>
          </a:p>
        </p:txBody>
      </p:sp>
    </p:spTree>
    <p:extLst>
      <p:ext uri="{BB962C8B-B14F-4D97-AF65-F5344CB8AC3E}">
        <p14:creationId xmlns:p14="http://schemas.microsoft.com/office/powerpoint/2010/main" val="303442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82E2BEEA-5499-4680-9506-358F4E2A2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51"/>
          <a:stretch/>
        </p:blipFill>
        <p:spPr>
          <a:xfrm>
            <a:off x="6625047" y="181214"/>
            <a:ext cx="4678532" cy="1023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F7078-2A5C-4593-84F5-C23AEB2E535B}"/>
              </a:ext>
            </a:extLst>
          </p:cNvPr>
          <p:cNvSpPr txBox="1"/>
          <p:nvPr/>
        </p:nvSpPr>
        <p:spPr>
          <a:xfrm>
            <a:off x="0" y="0"/>
            <a:ext cx="1407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548A5-FC7F-47A9-A0D6-E669061FEC3C}"/>
              </a:ext>
            </a:extLst>
          </p:cNvPr>
          <p:cNvSpPr/>
          <p:nvPr/>
        </p:nvSpPr>
        <p:spPr>
          <a:xfrm>
            <a:off x="179868" y="6445678"/>
            <a:ext cx="984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Karst Hydrogeology – Who, What, Why, Where, When and How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(I. </a:t>
            </a:r>
            <a:r>
              <a:rPr lang="en-US" sz="1200" dirty="0" err="1">
                <a:solidFill>
                  <a:schemeClr val="bg1"/>
                </a:solidFill>
              </a:rPr>
              <a:t>Sasowsky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C226189-8C6D-434D-B0DA-D4C54B3D3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46" y="1133870"/>
            <a:ext cx="4358351" cy="5241055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98D4DC3-9F21-46AC-A147-0778E5898824}"/>
              </a:ext>
            </a:extLst>
          </p:cNvPr>
          <p:cNvSpPr txBox="1">
            <a:spLocks/>
          </p:cNvSpPr>
          <p:nvPr/>
        </p:nvSpPr>
        <p:spPr>
          <a:xfrm>
            <a:off x="461674" y="1508228"/>
            <a:ext cx="5450028" cy="185165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Where is the water coming from?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Where is it going?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How much water is there?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Is the water safe to drink?</a:t>
            </a:r>
          </a:p>
        </p:txBody>
      </p:sp>
    </p:spTree>
    <p:extLst>
      <p:ext uri="{BB962C8B-B14F-4D97-AF65-F5344CB8AC3E}">
        <p14:creationId xmlns:p14="http://schemas.microsoft.com/office/powerpoint/2010/main" val="145566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32594B"/>
      </a:dk2>
      <a:lt2>
        <a:srgbClr val="E8E2E7"/>
      </a:lt2>
      <a:accent1>
        <a:srgbClr val="96C69B"/>
      </a:accent1>
      <a:accent2>
        <a:srgbClr val="7FBA9D"/>
      </a:accent2>
      <a:accent3>
        <a:srgbClr val="96C6C3"/>
      </a:accent3>
      <a:accent4>
        <a:srgbClr val="7FA5BA"/>
      </a:accent4>
      <a:accent5>
        <a:srgbClr val="96A1C6"/>
      </a:accent5>
      <a:accent6>
        <a:srgbClr val="8A7FBA"/>
      </a:accent6>
      <a:hlink>
        <a:srgbClr val="743E6E"/>
      </a:hlink>
      <a:folHlink>
        <a:srgbClr val="4C4C4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Ion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2583</Words>
  <Application>Microsoft Office PowerPoint</Application>
  <PresentationFormat>Widescreen</PresentationFormat>
  <Paragraphs>418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Arial</vt:lpstr>
      <vt:lpstr>Baskerville Old Face</vt:lpstr>
      <vt:lpstr>Calibri</vt:lpstr>
      <vt:lpstr>Calibri Light</vt:lpstr>
      <vt:lpstr>Century Gothic</vt:lpstr>
      <vt:lpstr>Wingdings</vt:lpstr>
      <vt:lpstr>Wingdings 3</vt:lpstr>
      <vt:lpstr>RetrospectVTI</vt:lpstr>
      <vt:lpstr>Ion</vt:lpstr>
      <vt:lpstr>Karst Hydrogeology   Global Trends in Instrumentation, Monitoring and Flow Modeling</vt:lpstr>
      <vt:lpstr>SESSION 1: KARST HYDROGEOLOGY – PAST, PRESENT AND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1: KARST HYDROGEOLOGY – PAST, PRESENT AND FUTURE</vt:lpstr>
      <vt:lpstr>Structural control on water circulation in the Bossea karst system – Piedmont Italy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Karst Hydrogeology: The high-flow low-storage extreme in marble aquifers      (T. Faulkner)</vt:lpstr>
      <vt:lpstr>PowerPoint Presentation</vt:lpstr>
      <vt:lpstr>Comprehensive hydraulic and hydrochemical interpretation of a karst area in South Hungary</vt:lpstr>
      <vt:lpstr>PowerPoint Presentation</vt:lpstr>
      <vt:lpstr>PowerPoint Presentation</vt:lpstr>
      <vt:lpstr>Basin Scale Conceptual Groundwater Flow Model for Carbonate Regions</vt:lpstr>
      <vt:lpstr>PowerPoint Presentation</vt:lpstr>
      <vt:lpstr>PowerPoint Presentation</vt:lpstr>
      <vt:lpstr>PowerPoint Presentation</vt:lpstr>
      <vt:lpstr>Acknowledgements</vt:lpstr>
      <vt:lpstr>SESSION 2: MONITORING – INSTRUMENTATION AND 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2: MONITORING – INSTRUMENTATION AND DATA ANALYSIS</vt:lpstr>
      <vt:lpstr>Attempt to characterize aquifer hydrodynamics with modern analytical tools using remote sensing data and on-site monitoring – (Example of Mt. Miroč, Serbia)</vt:lpstr>
      <vt:lpstr>PowerPoint Presentation</vt:lpstr>
      <vt:lpstr>PowerPoint Presentation</vt:lpstr>
      <vt:lpstr>PowerPoint Presentation</vt:lpstr>
      <vt:lpstr>PowerPoint Presentation</vt:lpstr>
      <vt:lpstr>Interaction of air and water dynamics in deep caves of Mt. Velebit, Dinaric Karst , Croatia</vt:lpstr>
      <vt:lpstr>PowerPoint Presentation</vt:lpstr>
      <vt:lpstr>PowerPoint Presentation</vt:lpstr>
      <vt:lpstr>PowerPoint Presentation</vt:lpstr>
      <vt:lpstr>Decreasing the unpredictability of karst aquifers – preliminary results of speleological and hydrological research in Učka cave system, Croatia</vt:lpstr>
      <vt:lpstr>PowerPoint Presentation</vt:lpstr>
      <vt:lpstr>Karstic conduits connectivity, natural and disturbed hydraulic behaviours of the multi-layered aquifer system of Barrois Limestone</vt:lpstr>
      <vt:lpstr>PowerPoint Presentation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Karst Hydrogeology   Global Trends in Instrumentation, Monitoring and Flow Modeling</dc:title>
  <dc:creator>mjzv</dc:creator>
  <cp:lastModifiedBy>mjzv</cp:lastModifiedBy>
  <cp:revision>77</cp:revision>
  <dcterms:created xsi:type="dcterms:W3CDTF">2019-07-24T05:11:03Z</dcterms:created>
  <dcterms:modified xsi:type="dcterms:W3CDTF">2019-07-26T01:46:46Z</dcterms:modified>
</cp:coreProperties>
</file>